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35" r:id="rId1"/>
  </p:sldMasterIdLst>
  <p:sldIdLst>
    <p:sldId id="256" r:id="rId2"/>
    <p:sldId id="265" r:id="rId3"/>
    <p:sldId id="264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308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86601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414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548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8643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5741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90289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2613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62903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306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1014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ED98102-6AB3-4FA6-B2FA-66F697A42806}" type="datetimeFigureOut">
              <a:rPr lang="nb-NO" smtClean="0"/>
              <a:t>06.07.2016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3F145923-630E-4888-BDA2-B5D290C3E323}" type="slidenum">
              <a:rPr lang="nb-NO" smtClean="0"/>
              <a:t>‹#›</a:t>
            </a:fld>
            <a:endParaRPr lang="nb-NO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9057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6" r:id="rId1"/>
    <p:sldLayoutId id="2147484337" r:id="rId2"/>
    <p:sldLayoutId id="2147484338" r:id="rId3"/>
    <p:sldLayoutId id="2147484339" r:id="rId4"/>
    <p:sldLayoutId id="2147484340" r:id="rId5"/>
    <p:sldLayoutId id="2147484341" r:id="rId6"/>
    <p:sldLayoutId id="2147484342" r:id="rId7"/>
    <p:sldLayoutId id="2147484343" r:id="rId8"/>
    <p:sldLayoutId id="2147484344" r:id="rId9"/>
    <p:sldLayoutId id="2147484345" r:id="rId10"/>
    <p:sldLayoutId id="2147484346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Dommernes</a:t>
            </a:r>
            <a:r>
              <a:rPr lang="en-US" dirty="0"/>
              <a:t> </a:t>
            </a:r>
            <a:r>
              <a:rPr lang="en-US" dirty="0" err="1"/>
              <a:t>bok</a:t>
            </a:r>
            <a:endParaRPr lang="nb-N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Gud</a:t>
            </a:r>
            <a:r>
              <a:rPr lang="en-US" dirty="0"/>
              <a:t> </a:t>
            </a:r>
            <a:r>
              <a:rPr lang="en-US" dirty="0" err="1"/>
              <a:t>frelser</a:t>
            </a:r>
            <a:r>
              <a:rPr lang="en-US" dirty="0"/>
              <a:t> </a:t>
            </a:r>
            <a:r>
              <a:rPr lang="en-US" dirty="0" err="1"/>
              <a:t>folket</a:t>
            </a:r>
            <a:r>
              <a:rPr lang="en-US" dirty="0"/>
              <a:t> </a:t>
            </a:r>
            <a:r>
              <a:rPr lang="en-US" dirty="0" err="1"/>
              <a:t>sitt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04735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Debora, Barak, Jael / </a:t>
            </a:r>
            <a:r>
              <a:rPr lang="en-US" dirty="0" err="1"/>
              <a:t>Abimelek</a:t>
            </a:r>
            <a:endParaRPr lang="nb-NO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2692505"/>
              </p:ext>
            </p:extLst>
          </p:nvPr>
        </p:nvGraphicFramePr>
        <p:xfrm>
          <a:off x="1023938" y="2286000"/>
          <a:ext cx="9720262" cy="192024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739814480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2959468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E Debora, Barak, Jael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(4:1-5:31)</a:t>
                      </a:r>
                      <a:br>
                        <a:rPr lang="nb-NO" sz="32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kvinne gjennomborer fiendens hærførers hode med en teltplugg, og avslutter på denne måten krigen</a:t>
                      </a:r>
                      <a:endParaRPr lang="nb-NO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E’ Abimelek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(+ Tola og Jair) (8:33-10:5)</a:t>
                      </a:r>
                      <a:br>
                        <a:rPr lang="nb-NO" sz="32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kvinne knuser fiendens hærførers hode med en møllestein, </a:t>
                      </a:r>
                      <a:r>
                        <a:rPr lang="nb-NO" sz="2400" b="0" i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og avslutter 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på den måten krigen</a:t>
                      </a:r>
                      <a:endParaRPr lang="nb-NO" sz="5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34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5550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Gideon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200" b="1" dirty="0"/>
              <a:t>6. F Gideon</a:t>
            </a:r>
            <a:br>
              <a:rPr lang="nb-NO" sz="3200" b="1" dirty="0"/>
            </a:br>
            <a:r>
              <a:rPr lang="nb-NO" sz="3200" dirty="0"/>
              <a:t>(a) hans standpunkt mot avgudsdyrkelse (6:1-32)</a:t>
            </a:r>
            <a:br>
              <a:rPr lang="nb-NO" sz="3200" dirty="0"/>
            </a:br>
            <a:r>
              <a:rPr lang="nb-NO" sz="3200" dirty="0"/>
              <a:t>(b) hans kamp mot fienden (6:33-7:25)</a:t>
            </a:r>
            <a:br>
              <a:rPr lang="nb-NO" sz="3200" dirty="0"/>
            </a:br>
            <a:r>
              <a:rPr lang="nb-NO" sz="3200" dirty="0"/>
              <a:t>(b’) hans kamp mot sine egne landsmenn (8:1-21)</a:t>
            </a:r>
            <a:br>
              <a:rPr lang="nb-NO" sz="3200" dirty="0"/>
            </a:br>
            <a:r>
              <a:rPr lang="nb-NO" sz="3200" dirty="0"/>
              <a:t>(a’) hans fall i avgudsdyrkelse (8:22-32)</a:t>
            </a:r>
          </a:p>
        </p:txBody>
      </p:sp>
    </p:spTree>
    <p:extLst>
      <p:ext uri="{BB962C8B-B14F-4D97-AF65-F5344CB8AC3E}">
        <p14:creationId xmlns:p14="http://schemas.microsoft.com/office/powerpoint/2010/main" val="2038298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Stammenes </a:t>
            </a:r>
            <a:r>
              <a:rPr lang="nb-NO" dirty="0" err="1"/>
              <a:t>arvedeler</a:t>
            </a:r>
            <a:endParaRPr lang="nb-NO" dirty="0"/>
          </a:p>
        </p:txBody>
      </p:sp>
      <p:pic>
        <p:nvPicPr>
          <p:cNvPr id="1026" name="Picture 2" descr="Division of Palestine to tribes to Israe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80677" y="822325"/>
            <a:ext cx="3347133" cy="518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nb-NO" dirty="0"/>
              <a:t>Omgitt av fiender</a:t>
            </a:r>
          </a:p>
          <a:p>
            <a:r>
              <a:rPr lang="nb-NO" dirty="0"/>
              <a:t>Gjennomsyret av fiender</a:t>
            </a:r>
          </a:p>
          <a:p>
            <a:r>
              <a:rPr lang="nb-NO" dirty="0"/>
              <a:t>Et land fullt av velsignelser</a:t>
            </a:r>
          </a:p>
        </p:txBody>
      </p:sp>
    </p:spTree>
    <p:extLst>
      <p:ext uri="{BB962C8B-B14F-4D97-AF65-F5344CB8AC3E}">
        <p14:creationId xmlns:p14="http://schemas.microsoft.com/office/powerpoint/2010/main" val="188899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Dommernes</a:t>
            </a:r>
            <a:r>
              <a:rPr lang="en-US" dirty="0"/>
              <a:t> </a:t>
            </a:r>
            <a:r>
              <a:rPr lang="en-US" dirty="0" err="1"/>
              <a:t>bok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/>
              <a:t>Forfatter</a:t>
            </a:r>
            <a:r>
              <a:rPr lang="en-US" b="1" dirty="0"/>
              <a:t>: </a:t>
            </a:r>
            <a:r>
              <a:rPr lang="en-US" dirty="0" err="1"/>
              <a:t>Ukjent</a:t>
            </a:r>
            <a:r>
              <a:rPr lang="en-US" dirty="0"/>
              <a:t> (Talmud </a:t>
            </a:r>
            <a:r>
              <a:rPr lang="en-US" dirty="0" err="1"/>
              <a:t>sier</a:t>
            </a:r>
            <a:r>
              <a:rPr lang="en-US" dirty="0"/>
              <a:t> Samuel)</a:t>
            </a:r>
          </a:p>
          <a:p>
            <a:r>
              <a:rPr lang="en-US" b="1" dirty="0" err="1"/>
              <a:t>Skrevet</a:t>
            </a:r>
            <a:r>
              <a:rPr lang="en-US" b="1" dirty="0"/>
              <a:t>: </a:t>
            </a:r>
            <a:r>
              <a:rPr lang="en-US" dirty="0" err="1"/>
              <a:t>Ukjent</a:t>
            </a:r>
            <a:r>
              <a:rPr lang="en-US" dirty="0"/>
              <a:t>, </a:t>
            </a:r>
            <a:r>
              <a:rPr lang="en-US" dirty="0" err="1"/>
              <a:t>kanskje</a:t>
            </a:r>
            <a:r>
              <a:rPr lang="en-US" dirty="0"/>
              <a:t> ca. 1000 f. Kr.</a:t>
            </a:r>
          </a:p>
          <a:p>
            <a:r>
              <a:rPr lang="en-US" b="1" dirty="0" err="1"/>
              <a:t>Kronologi</a:t>
            </a:r>
            <a:r>
              <a:rPr lang="en-US" b="1" dirty="0"/>
              <a:t>:</a:t>
            </a:r>
            <a:r>
              <a:rPr lang="en-US" dirty="0"/>
              <a:t> ca. 1390-1090 f. Kr.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2757122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Dommernes</a:t>
            </a:r>
            <a:r>
              <a:rPr lang="en-US" dirty="0"/>
              <a:t> </a:t>
            </a:r>
            <a:r>
              <a:rPr lang="en-US" dirty="0" err="1"/>
              <a:t>bok</a:t>
            </a:r>
            <a:endParaRPr lang="nb-N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Hvordan</a:t>
            </a:r>
            <a:r>
              <a:rPr lang="en-US" dirty="0"/>
              <a:t> </a:t>
            </a:r>
            <a:r>
              <a:rPr lang="en-US" dirty="0" err="1"/>
              <a:t>kan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bronsealderbok</a:t>
            </a:r>
            <a:r>
              <a:rPr lang="en-US" dirty="0"/>
              <a:t> </a:t>
            </a:r>
            <a:r>
              <a:rPr lang="en-US" dirty="0" err="1"/>
              <a:t>være</a:t>
            </a:r>
            <a:r>
              <a:rPr lang="en-US" dirty="0"/>
              <a:t> relevant for </a:t>
            </a:r>
            <a:r>
              <a:rPr lang="en-US" dirty="0" err="1"/>
              <a:t>oss</a:t>
            </a:r>
            <a:r>
              <a:rPr lang="en-US" dirty="0"/>
              <a:t>?</a:t>
            </a:r>
          </a:p>
          <a:p>
            <a:r>
              <a:rPr lang="en-US" dirty="0" err="1"/>
              <a:t>Hva</a:t>
            </a:r>
            <a:r>
              <a:rPr lang="en-US" dirty="0"/>
              <a:t> </a:t>
            </a:r>
            <a:r>
              <a:rPr lang="en-US" dirty="0" err="1"/>
              <a:t>sier</a:t>
            </a:r>
            <a:r>
              <a:rPr lang="en-US" dirty="0"/>
              <a:t> </a:t>
            </a:r>
            <a:r>
              <a:rPr lang="en-US" dirty="0" err="1"/>
              <a:t>det</a:t>
            </a:r>
            <a:r>
              <a:rPr lang="en-US" dirty="0"/>
              <a:t> </a:t>
            </a:r>
            <a:r>
              <a:rPr lang="en-US" dirty="0" err="1"/>
              <a:t>nye</a:t>
            </a:r>
            <a:r>
              <a:rPr lang="en-US" dirty="0"/>
              <a:t> </a:t>
            </a:r>
            <a:r>
              <a:rPr lang="en-US" dirty="0" err="1"/>
              <a:t>testamentet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Sitater</a:t>
            </a:r>
            <a:endParaRPr lang="en-US" dirty="0"/>
          </a:p>
          <a:p>
            <a:pPr lvl="1"/>
            <a:r>
              <a:rPr lang="en-US" dirty="0" err="1"/>
              <a:t>Hentydninger</a:t>
            </a:r>
            <a:r>
              <a:rPr lang="en-US" dirty="0"/>
              <a:t> (</a:t>
            </a:r>
            <a:r>
              <a:rPr lang="en-US" dirty="0" err="1"/>
              <a:t>allusjoner</a:t>
            </a:r>
            <a:r>
              <a:rPr lang="en-US" dirty="0"/>
              <a:t>)</a:t>
            </a:r>
          </a:p>
          <a:p>
            <a:pPr lvl="1"/>
            <a:r>
              <a:rPr lang="en-US" dirty="0" err="1"/>
              <a:t>Paralleller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768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Dommernes bok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Hva</a:t>
            </a:r>
            <a:r>
              <a:rPr lang="en-US" dirty="0"/>
              <a:t> handler </a:t>
            </a:r>
            <a:r>
              <a:rPr lang="en-US" dirty="0" err="1"/>
              <a:t>boka</a:t>
            </a:r>
            <a:r>
              <a:rPr lang="en-US" dirty="0"/>
              <a:t> om?</a:t>
            </a:r>
          </a:p>
          <a:p>
            <a:pPr lvl="1"/>
            <a:r>
              <a:rPr lang="en-US" dirty="0" err="1"/>
              <a:t>Har</a:t>
            </a:r>
            <a:r>
              <a:rPr lang="en-US" dirty="0"/>
              <a:t> </a:t>
            </a:r>
            <a:r>
              <a:rPr lang="en-US" dirty="0" err="1"/>
              <a:t>boka</a:t>
            </a:r>
            <a:r>
              <a:rPr lang="en-US" dirty="0"/>
              <a:t> et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inndeling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Hva</a:t>
            </a:r>
            <a:r>
              <a:rPr lang="en-US" dirty="0"/>
              <a:t> </a:t>
            </a:r>
            <a:r>
              <a:rPr lang="en-US" dirty="0" err="1"/>
              <a:t>karakteriserte</a:t>
            </a:r>
            <a:r>
              <a:rPr lang="en-US" dirty="0"/>
              <a:t> </a:t>
            </a:r>
            <a:r>
              <a:rPr lang="en-US" dirty="0" err="1"/>
              <a:t>fiendene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Hvilke</a:t>
            </a:r>
            <a:r>
              <a:rPr lang="en-US" dirty="0"/>
              <a:t> </a:t>
            </a:r>
            <a:r>
              <a:rPr lang="en-US" dirty="0" err="1"/>
              <a:t>synder</a:t>
            </a:r>
            <a:r>
              <a:rPr lang="en-US" dirty="0"/>
              <a:t> </a:t>
            </a:r>
            <a:r>
              <a:rPr lang="en-US" dirty="0" err="1"/>
              <a:t>begikk</a:t>
            </a:r>
            <a:r>
              <a:rPr lang="en-US" dirty="0"/>
              <a:t> </a:t>
            </a:r>
            <a:r>
              <a:rPr lang="en-US" dirty="0" err="1"/>
              <a:t>folket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Hvordan</a:t>
            </a:r>
            <a:r>
              <a:rPr lang="en-US" dirty="0"/>
              <a:t> </a:t>
            </a:r>
            <a:r>
              <a:rPr lang="en-US" dirty="0" err="1"/>
              <a:t>frelste</a:t>
            </a:r>
            <a:r>
              <a:rPr lang="en-US" dirty="0"/>
              <a:t> </a:t>
            </a:r>
            <a:r>
              <a:rPr lang="en-US" dirty="0" err="1"/>
              <a:t>Gud</a:t>
            </a:r>
            <a:r>
              <a:rPr lang="en-US" dirty="0"/>
              <a:t> </a:t>
            </a:r>
            <a:r>
              <a:rPr lang="en-US" dirty="0" err="1"/>
              <a:t>dem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Hvilke</a:t>
            </a:r>
            <a:r>
              <a:rPr lang="en-US" dirty="0"/>
              <a:t> </a:t>
            </a:r>
            <a:r>
              <a:rPr lang="en-US" dirty="0" err="1"/>
              <a:t>likhetstrekk</a:t>
            </a:r>
            <a:r>
              <a:rPr lang="en-US" dirty="0"/>
              <a:t> </a:t>
            </a:r>
            <a:r>
              <a:rPr lang="en-US" dirty="0" err="1"/>
              <a:t>finnes</a:t>
            </a:r>
            <a:r>
              <a:rPr lang="en-US" dirty="0"/>
              <a:t> </a:t>
            </a:r>
            <a:r>
              <a:rPr lang="en-US" dirty="0" err="1"/>
              <a:t>mellom</a:t>
            </a:r>
            <a:r>
              <a:rPr lang="en-US" dirty="0"/>
              <a:t> </a:t>
            </a:r>
            <a:r>
              <a:rPr lang="en-US" dirty="0" err="1"/>
              <a:t>vår</a:t>
            </a:r>
            <a:r>
              <a:rPr lang="en-US" dirty="0"/>
              <a:t> </a:t>
            </a:r>
            <a:r>
              <a:rPr lang="en-US" dirty="0" err="1"/>
              <a:t>situasjon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deres</a:t>
            </a:r>
            <a:r>
              <a:rPr lang="en-US" dirty="0"/>
              <a:t>?</a:t>
            </a:r>
          </a:p>
          <a:p>
            <a:pPr lvl="1"/>
            <a:r>
              <a:rPr lang="en-US" dirty="0" err="1"/>
              <a:t>Hva</a:t>
            </a:r>
            <a:r>
              <a:rPr lang="en-US" dirty="0"/>
              <a:t> </a:t>
            </a:r>
            <a:r>
              <a:rPr lang="en-US" dirty="0" err="1"/>
              <a:t>kunne</a:t>
            </a:r>
            <a:r>
              <a:rPr lang="en-US" dirty="0"/>
              <a:t> ha </a:t>
            </a:r>
            <a:r>
              <a:rPr lang="en-US" dirty="0" err="1"/>
              <a:t>forhindret</a:t>
            </a:r>
            <a:r>
              <a:rPr lang="en-US" dirty="0"/>
              <a:t> at </a:t>
            </a:r>
            <a:r>
              <a:rPr lang="en-US" dirty="0" err="1"/>
              <a:t>situasjonen</a:t>
            </a:r>
            <a:r>
              <a:rPr lang="en-US" dirty="0"/>
              <a:t> </a:t>
            </a:r>
            <a:r>
              <a:rPr lang="en-US" dirty="0" err="1"/>
              <a:t>oppstod</a:t>
            </a:r>
            <a:r>
              <a:rPr lang="en-US" dirty="0"/>
              <a:t>?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506714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Inndeling</a:t>
            </a:r>
            <a:endParaRPr lang="nb-NO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9618503"/>
              </p:ext>
            </p:extLst>
          </p:nvPr>
        </p:nvGraphicFramePr>
        <p:xfrm>
          <a:off x="1023938" y="2286000"/>
          <a:ext cx="9720262" cy="4480560"/>
        </p:xfrm>
        <a:graphic>
          <a:graphicData uri="http://schemas.openxmlformats.org/drawingml/2006/table">
            <a:tbl>
              <a:tblPr>
                <a:tableStyleId>{9D7B26C5-4107-4FEC-AEDC-1716B250A1EF}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416074493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37188775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A Innledning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del I (1:1-2:5)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A’ Epilog II </a:t>
                      </a:r>
                      <a:r>
                        <a:rPr lang="en-US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(19:1-25)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608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B Innledning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del II (2:6-3:6)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da-DK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B’ Epilog I</a:t>
                      </a:r>
                      <a:r>
                        <a:rPr lang="da-DK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(17:1-18:31)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011757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 Otniel 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(3:7-11)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C’ Samson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(13:1-16:31)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38043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D Ehud 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 Sjamgar) (3:12-31)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n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D’ Jefta</a:t>
                      </a:r>
                      <a:r>
                        <a:rPr lang="nn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(+ Ibsan, Elon og Abdon) 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4360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 E Debora, Barak, Jael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(4:1-5:31)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nn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 E’ Abimelek</a:t>
                      </a:r>
                      <a:r>
                        <a:rPr lang="nn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(+ Tola og Jair) (8:33-10:5)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2277322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nb-NO" sz="2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 F Gideon</a:t>
                      </a:r>
                      <a:r>
                        <a:rPr lang="nb-NO" sz="2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(6:1-8:32)</a:t>
                      </a:r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nb-NO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39706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nb-NO" sz="28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78816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0032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Innledning</a:t>
            </a:r>
            <a:r>
              <a:rPr lang="en-US" dirty="0"/>
              <a:t> I/</a:t>
            </a:r>
            <a:r>
              <a:rPr lang="en-US" dirty="0" err="1"/>
              <a:t>Avslutning</a:t>
            </a:r>
            <a:r>
              <a:rPr lang="en-US" dirty="0"/>
              <a:t> II</a:t>
            </a:r>
            <a:endParaRPr lang="nb-NO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683259"/>
              </p:ext>
            </p:extLst>
          </p:nvPr>
        </p:nvGraphicFramePr>
        <p:xfrm>
          <a:off x="1023938" y="2286000"/>
          <a:ext cx="9720262" cy="374904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739814480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2959468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0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A Innledning</a:t>
                      </a: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del I (1:1-2:5)</a:t>
                      </a:r>
                      <a:br>
                        <a:rPr lang="nb-NO" sz="2000" dirty="0"/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(a) «spurte Israels barn Herren: Hvem av oss skal først dra opp mot kana’aneerne og kjempe mot dem? Herren sa: Juda skal dra opp.» (1:1-2)</a:t>
                      </a:r>
                      <a:b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(b) fortellingen om hvordan Otniel fikk sin hustru (1:11-15)</a:t>
                      </a:r>
                      <a:b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(c) Benjamin klarer ikke å drive ut jebusittene fra Jebus (1:21)</a:t>
                      </a:r>
                      <a:b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(d) Bokim: Guds pakt; Israels ulovlige pakter med kanaaneerne; Israel gråter foran Herrens engel (2:1-5)</a:t>
                      </a:r>
                      <a:endParaRPr lang="nb-NO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0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11. A’ Epilog II </a:t>
                      </a: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(19:1-25)</a:t>
                      </a:r>
                      <a:br>
                        <a:rPr lang="nb-NO" sz="2000" dirty="0"/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(a) «Israelittene … spurte … Gud … Hvem av oss skal først dra opp og kjempe mot Benjamins barn? Og Herren sa: Juda …» (20:18)</a:t>
                      </a:r>
                      <a:br>
                        <a:rPr lang="nb-NO" sz="2000" dirty="0"/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(b) historien om hvordan de gjenlevende av Benjamin fikk sine hustruer (21:1-25)</a:t>
                      </a:r>
                      <a:br>
                        <a:rPr lang="nb-NO" sz="2000" dirty="0"/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(c) en levitt unngår omhyggelig jebusittene i Jebus, og lider forferdelig skam i Benjamins Gibea (19:1-30)</a:t>
                      </a:r>
                      <a:br>
                        <a:rPr lang="nb-NO" sz="2000" dirty="0"/>
                      </a:br>
                      <a:r>
                        <a:rPr lang="nb-NO" sz="20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(d) Betel: Guds pakts ark; Israel gråter og faster foran Herren (20:26-29)</a:t>
                      </a:r>
                      <a:endParaRPr lang="nb-NO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34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7585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Innledning</a:t>
            </a:r>
            <a:r>
              <a:rPr lang="en-US" dirty="0"/>
              <a:t> II/</a:t>
            </a:r>
            <a:r>
              <a:rPr lang="en-US" dirty="0" err="1"/>
              <a:t>Avslutning</a:t>
            </a:r>
            <a:r>
              <a:rPr lang="en-US" dirty="0"/>
              <a:t> I</a:t>
            </a:r>
            <a:endParaRPr lang="nb-NO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8412524"/>
              </p:ext>
            </p:extLst>
          </p:nvPr>
        </p:nvGraphicFramePr>
        <p:xfrm>
          <a:off x="1023938" y="2286000"/>
          <a:ext cx="9720262" cy="265176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739814480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2959468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B Innledning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del II (2:6-3:6)</a:t>
                      </a:r>
                      <a:br>
                        <a:rPr lang="nb-NO" sz="28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nedgangen i generasjonene etter Josvas død (2:6-19); Gud lar visse nasjoner være igjen for at «Israel skulle bli satt på prøve … om de ville lyde Herrens bud, som han hadde gitt … ved Moses.» (2:20-3:4)</a:t>
                      </a:r>
                      <a:endParaRPr lang="nb-NO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 B’ Epilog I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(17:1-18:31)</a:t>
                      </a:r>
                      <a:br>
                        <a:rPr lang="nb-NO" sz="28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 mor innvier sølv til Herren for at hennes sønn skal lage en avgud! Denne sønnen gjør en av sine egne sønner til prest i sitt avgudstempel; Moses’ barnebarn og hans sønner blir prester i Dans avgudstempel</a:t>
                      </a:r>
                      <a:endParaRPr lang="nb-NO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34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5036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Otniel</a:t>
            </a:r>
            <a:r>
              <a:rPr lang="en-US" dirty="0"/>
              <a:t>/Samson</a:t>
            </a:r>
            <a:endParaRPr lang="nb-NO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9897268"/>
              </p:ext>
            </p:extLst>
          </p:nvPr>
        </p:nvGraphicFramePr>
        <p:xfrm>
          <a:off x="1023938" y="2286000"/>
          <a:ext cx="9720262" cy="265176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739814480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2959468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 C Otniel 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(3:7-11)</a:t>
                      </a:r>
                      <a:br>
                        <a:rPr lang="nb-NO" sz="32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satt i kontrast til de israelittene som tok hedningenes døtre til sine hustruer (3:6); hustruen hans hadde vært motivasjonen til å innta Kirjat-Sefer, og hadde egget ham til å be hennes far om en åker (se 1:11-15)</a:t>
                      </a:r>
                      <a:endParaRPr lang="nb-NO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9. C’ Samson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(13:1-16:31)</a:t>
                      </a:r>
                      <a:br>
                        <a:rPr lang="nb-NO" sz="32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tar hedenske hustruer; hans hustruer egger ham til å fortelle dem hemmelighetene sine og viser seg på den måten å være hans undergang</a:t>
                      </a:r>
                      <a:endParaRPr lang="nb-NO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34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61011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Ehud/</a:t>
            </a:r>
            <a:r>
              <a:rPr lang="en-US" dirty="0" err="1"/>
              <a:t>Jefta</a:t>
            </a:r>
            <a:endParaRPr lang="nb-NO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7477741"/>
              </p:ext>
            </p:extLst>
          </p:nvPr>
        </p:nvGraphicFramePr>
        <p:xfrm>
          <a:off x="1023938" y="2286000"/>
          <a:ext cx="9720262" cy="2286000"/>
        </p:xfrm>
        <a:graphic>
          <a:graphicData uri="http://schemas.openxmlformats.org/drawingml/2006/table">
            <a:tbl>
              <a:tblPr bandRow="1">
                <a:tableStyleId>{2D5ABB26-0587-4C30-8999-92F81FD0307C}</a:tableStyleId>
              </a:tblPr>
              <a:tblGrid>
                <a:gridCol w="4860131">
                  <a:extLst>
                    <a:ext uri="{9D8B030D-6E8A-4147-A177-3AD203B41FA5}">
                      <a16:colId xmlns:a16="http://schemas.microsoft.com/office/drawing/2014/main" val="2739814480"/>
                    </a:ext>
                  </a:extLst>
                </a:gridCol>
                <a:gridCol w="4860131">
                  <a:extLst>
                    <a:ext uri="{9D8B030D-6E8A-4147-A177-3AD203B41FA5}">
                      <a16:colId xmlns:a16="http://schemas.microsoft.com/office/drawing/2014/main" val="295946825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 D Ehud 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(+ Sjamgar) (3:12-31)</a:t>
                      </a:r>
                      <a:br>
                        <a:rPr lang="nb-NO" sz="32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annonserer et «ord (budskap) fra Gud» til kongen (3:19-20); inntar vadestedene over Jordan og dreper fiendene</a:t>
                      </a:r>
                      <a:endParaRPr lang="nb-NO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b-NO" sz="24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8. D’ Jefta</a:t>
                      </a: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(+ Ibsan, Elon og Abdon) (10:6-12:15)</a:t>
                      </a:r>
                      <a:br>
                        <a:rPr lang="nb-NO" sz="3200" dirty="0"/>
                      </a:br>
                      <a:r>
                        <a:rPr lang="nb-NO" sz="2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sender budbringere til kongen (10:12, 13:14); inntar vadestedene over Jordan og dreper sine egne landsmenn</a:t>
                      </a:r>
                      <a:endParaRPr lang="nb-NO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344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97042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238</Words>
  <Application>Microsoft Office PowerPoint</Application>
  <PresentationFormat>Widescreen</PresentationFormat>
  <Paragraphs>53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Tw Cen MT</vt:lpstr>
      <vt:lpstr>Tw Cen MT Condensed</vt:lpstr>
      <vt:lpstr>Wingdings 3</vt:lpstr>
      <vt:lpstr>Integral</vt:lpstr>
      <vt:lpstr>Dommernes bok</vt:lpstr>
      <vt:lpstr>Dommernes bok</vt:lpstr>
      <vt:lpstr>Dommernes bok</vt:lpstr>
      <vt:lpstr>Dommernes bok</vt:lpstr>
      <vt:lpstr>Inndeling</vt:lpstr>
      <vt:lpstr>Innledning I/Avslutning II</vt:lpstr>
      <vt:lpstr>Innledning II/Avslutning I</vt:lpstr>
      <vt:lpstr>Otniel/Samson</vt:lpstr>
      <vt:lpstr>Ehud/Jefta</vt:lpstr>
      <vt:lpstr>Debora, Barak, Jael / Abimelek</vt:lpstr>
      <vt:lpstr>Gideon</vt:lpstr>
      <vt:lpstr>Stammenes arvedeler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Dommernes bok</dc:title>
  <dc:creator>Sjøen, David A.</dc:creator>
  <cp:lastModifiedBy>David A. Sjøen</cp:lastModifiedBy>
  <cp:revision>21</cp:revision>
  <dcterms:created xsi:type="dcterms:W3CDTF">2016-04-08T09:15:15Z</dcterms:created>
  <dcterms:modified xsi:type="dcterms:W3CDTF">2016-07-07T06:14:49Z</dcterms:modified>
</cp:coreProperties>
</file>