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40" r:id="rId1"/>
  </p:sldMasterIdLst>
  <p:notesMasterIdLst>
    <p:notesMasterId r:id="rId23"/>
  </p:notesMasterIdLst>
  <p:handoutMasterIdLst>
    <p:handoutMasterId r:id="rId24"/>
  </p:handoutMasterIdLst>
  <p:sldIdLst>
    <p:sldId id="256" r:id="rId2"/>
    <p:sldId id="262" r:id="rId3"/>
    <p:sldId id="259" r:id="rId4"/>
    <p:sldId id="258" r:id="rId5"/>
    <p:sldId id="266" r:id="rId6"/>
    <p:sldId id="261" r:id="rId7"/>
    <p:sldId id="257" r:id="rId8"/>
    <p:sldId id="265" r:id="rId9"/>
    <p:sldId id="264" r:id="rId10"/>
    <p:sldId id="267" r:id="rId11"/>
    <p:sldId id="269" r:id="rId12"/>
    <p:sldId id="263" r:id="rId13"/>
    <p:sldId id="273" r:id="rId14"/>
    <p:sldId id="268" r:id="rId15"/>
    <p:sldId id="270" r:id="rId16"/>
    <p:sldId id="271" r:id="rId17"/>
    <p:sldId id="272" r:id="rId18"/>
    <p:sldId id="274" r:id="rId19"/>
    <p:sldId id="276" r:id="rId20"/>
    <p:sldId id="277" r:id="rId21"/>
    <p:sldId id="275"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610" autoAdjust="0"/>
    <p:restoredTop sz="74286" autoAdjust="0"/>
  </p:normalViewPr>
  <p:slideViewPr>
    <p:cSldViewPr snapToGrid="0">
      <p:cViewPr varScale="1">
        <p:scale>
          <a:sx n="85" d="100"/>
          <a:sy n="85" d="100"/>
        </p:scale>
        <p:origin x="1326"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b-NO"/>
          </a:p>
        </p:txBody>
      </p:sp>
      <p:sp>
        <p:nvSpPr>
          <p:cNvPr id="3" name="Plassholder for dato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47014C2-1EB7-994C-BC95-CC0BE02F27E9}" type="datetimeFigureOut">
              <a:rPr lang="nb-NO" smtClean="0"/>
              <a:t>07.08.2017</a:t>
            </a:fld>
            <a:endParaRPr lang="nb-NO"/>
          </a:p>
        </p:txBody>
      </p:sp>
      <p:sp>
        <p:nvSpPr>
          <p:cNvPr id="4" name="Plassholder for bunntekst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nb-NO"/>
          </a:p>
        </p:txBody>
      </p:sp>
      <p:sp>
        <p:nvSpPr>
          <p:cNvPr id="5" name="Plassholder for lysbildenumm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508C371-7554-3646-83A5-C09B91329796}" type="slidenum">
              <a:rPr lang="nb-NO" smtClean="0"/>
              <a:t>‹#›</a:t>
            </a:fld>
            <a:endParaRPr lang="nb-NO"/>
          </a:p>
        </p:txBody>
      </p:sp>
    </p:spTree>
    <p:extLst>
      <p:ext uri="{BB962C8B-B14F-4D97-AF65-F5344CB8AC3E}">
        <p14:creationId xmlns:p14="http://schemas.microsoft.com/office/powerpoint/2010/main" val="237699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b-NO"/>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815FEA5-C72A-4E57-A47C-8AE7371E65AB}" type="datetimeFigureOut">
              <a:rPr lang="nb-NO" smtClean="0"/>
              <a:t>07.08.2017</a:t>
            </a:fld>
            <a:endParaRPr lang="nb-NO"/>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b-NO"/>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nb-NO"/>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b-NO"/>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01FEA4C-0080-4A03-A988-0AE4AE4D0AA4}" type="slidenum">
              <a:rPr lang="nb-NO" smtClean="0"/>
              <a:t>‹#›</a:t>
            </a:fld>
            <a:endParaRPr lang="nb-NO"/>
          </a:p>
        </p:txBody>
      </p:sp>
    </p:spTree>
    <p:extLst>
      <p:ext uri="{BB962C8B-B14F-4D97-AF65-F5344CB8AC3E}">
        <p14:creationId xmlns:p14="http://schemas.microsoft.com/office/powerpoint/2010/main" val="29866609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1505:</a:t>
            </a:r>
            <a:r>
              <a:rPr lang="en-US" baseline="0" dirty="0"/>
              <a:t>  22 </a:t>
            </a:r>
            <a:r>
              <a:rPr lang="en-US" baseline="0" dirty="0" err="1"/>
              <a:t>år</a:t>
            </a:r>
            <a:r>
              <a:rPr lang="en-US" baseline="0" dirty="0"/>
              <a:t> </a:t>
            </a:r>
            <a:r>
              <a:rPr lang="en-US" baseline="0" dirty="0" err="1"/>
              <a:t>gammel</a:t>
            </a:r>
            <a:r>
              <a:rPr lang="en-US" baseline="0" dirty="0"/>
              <a:t> </a:t>
            </a:r>
            <a:r>
              <a:rPr lang="en-US" baseline="0" dirty="0" err="1"/>
              <a:t>jusstudent</a:t>
            </a:r>
            <a:r>
              <a:rPr lang="en-US" baseline="0" dirty="0"/>
              <a:t>. </a:t>
            </a:r>
            <a:r>
              <a:rPr lang="en-US" baseline="0" dirty="0" err="1"/>
              <a:t>Tordenvær</a:t>
            </a:r>
            <a:r>
              <a:rPr lang="en-US" baseline="0" dirty="0"/>
              <a:t>. “</a:t>
            </a:r>
            <a:r>
              <a:rPr lang="en-US" baseline="0" dirty="0" err="1"/>
              <a:t>Hjelp</a:t>
            </a:r>
            <a:r>
              <a:rPr lang="en-US" baseline="0" dirty="0"/>
              <a:t> du, St. Anna, </a:t>
            </a:r>
            <a:r>
              <a:rPr lang="en-US" baseline="0" dirty="0" err="1"/>
              <a:t>jeg</a:t>
            </a:r>
            <a:r>
              <a:rPr lang="en-US" baseline="0" dirty="0"/>
              <a:t> </a:t>
            </a:r>
            <a:r>
              <a:rPr lang="en-US" baseline="0" dirty="0" err="1"/>
              <a:t>vil</a:t>
            </a:r>
            <a:r>
              <a:rPr lang="en-US" baseline="0" dirty="0"/>
              <a:t> </a:t>
            </a:r>
            <a:r>
              <a:rPr lang="en-US" baseline="0" dirty="0" err="1"/>
              <a:t>bli</a:t>
            </a:r>
            <a:r>
              <a:rPr lang="en-US" baseline="0" dirty="0"/>
              <a:t> </a:t>
            </a:r>
            <a:r>
              <a:rPr lang="en-US" baseline="0" dirty="0" err="1"/>
              <a:t>en</a:t>
            </a:r>
            <a:r>
              <a:rPr lang="en-US" baseline="0" dirty="0"/>
              <a:t> </a:t>
            </a:r>
            <a:r>
              <a:rPr lang="en-US" baseline="0" dirty="0" err="1"/>
              <a:t>munk</a:t>
            </a:r>
            <a:r>
              <a:rPr lang="en-US" baseline="0" dirty="0"/>
              <a:t>!” </a:t>
            </a:r>
            <a:r>
              <a:rPr lang="en-US" baseline="0" dirty="0" err="1"/>
              <a:t>Ble</a:t>
            </a:r>
            <a:r>
              <a:rPr lang="en-US" baseline="0" dirty="0"/>
              <a:t> </a:t>
            </a:r>
            <a:r>
              <a:rPr lang="en-US" baseline="0" dirty="0" err="1"/>
              <a:t>også</a:t>
            </a:r>
            <a:r>
              <a:rPr lang="en-US" baseline="0" dirty="0"/>
              <a:t> </a:t>
            </a:r>
            <a:r>
              <a:rPr lang="en-US" baseline="0" dirty="0" err="1"/>
              <a:t>det</a:t>
            </a:r>
            <a:r>
              <a:rPr lang="en-US" baseline="0" dirty="0"/>
              <a:t>, mot sin </a:t>
            </a:r>
            <a:r>
              <a:rPr lang="en-US" baseline="0" dirty="0" err="1"/>
              <a:t>fars</a:t>
            </a:r>
            <a:r>
              <a:rPr lang="en-US" baseline="0" dirty="0"/>
              <a:t> </a:t>
            </a:r>
            <a:r>
              <a:rPr lang="en-US" baseline="0" dirty="0" err="1"/>
              <a:t>vilje</a:t>
            </a:r>
            <a:r>
              <a:rPr lang="en-US" baseline="0" dirty="0"/>
              <a:t>.</a:t>
            </a:r>
          </a:p>
          <a:p>
            <a:r>
              <a:rPr lang="en-US" baseline="0" dirty="0"/>
              <a:t>1512-17: Professor. I </a:t>
            </a:r>
            <a:r>
              <a:rPr lang="en-US" baseline="0" dirty="0" err="1"/>
              <a:t>studerrommet</a:t>
            </a:r>
            <a:r>
              <a:rPr lang="en-US" baseline="0" dirty="0"/>
              <a:t> </a:t>
            </a:r>
            <a:r>
              <a:rPr lang="en-US" baseline="0" dirty="0" err="1"/>
              <a:t>i</a:t>
            </a:r>
            <a:r>
              <a:rPr lang="en-US" baseline="0" dirty="0"/>
              <a:t> </a:t>
            </a:r>
            <a:r>
              <a:rPr lang="en-US" baseline="0" dirty="0" err="1"/>
              <a:t>tårnet</a:t>
            </a:r>
            <a:r>
              <a:rPr lang="en-US" baseline="0" dirty="0"/>
              <a:t>: Rom 1:17</a:t>
            </a:r>
          </a:p>
          <a:p>
            <a:r>
              <a:rPr lang="en-US" baseline="0" dirty="0"/>
              <a:t>1519: 95 </a:t>
            </a:r>
            <a:r>
              <a:rPr lang="en-US" baseline="0" dirty="0" err="1"/>
              <a:t>teser</a:t>
            </a:r>
            <a:endParaRPr lang="en-US" baseline="0" dirty="0"/>
          </a:p>
          <a:p>
            <a:endParaRPr lang="nb-NO" dirty="0"/>
          </a:p>
        </p:txBody>
      </p:sp>
      <p:sp>
        <p:nvSpPr>
          <p:cNvPr id="4" name="Slide Number Placeholder 3"/>
          <p:cNvSpPr>
            <a:spLocks noGrp="1"/>
          </p:cNvSpPr>
          <p:nvPr>
            <p:ph type="sldNum" sz="quarter" idx="10"/>
          </p:nvPr>
        </p:nvSpPr>
        <p:spPr/>
        <p:txBody>
          <a:bodyPr/>
          <a:lstStyle/>
          <a:p>
            <a:fld id="{901FEA4C-0080-4A03-A988-0AE4AE4D0AA4}" type="slidenum">
              <a:rPr lang="nb-NO" smtClean="0"/>
              <a:t>2</a:t>
            </a:fld>
            <a:endParaRPr lang="nb-NO"/>
          </a:p>
        </p:txBody>
      </p:sp>
    </p:spTree>
    <p:extLst>
      <p:ext uri="{BB962C8B-B14F-4D97-AF65-F5344CB8AC3E}">
        <p14:creationId xmlns:p14="http://schemas.microsoft.com/office/powerpoint/2010/main" val="33585721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Korint</a:t>
            </a:r>
            <a:endParaRPr lang="nb-NO" dirty="0"/>
          </a:p>
        </p:txBody>
      </p:sp>
      <p:sp>
        <p:nvSpPr>
          <p:cNvPr id="4" name="Slide Number Placeholder 3"/>
          <p:cNvSpPr>
            <a:spLocks noGrp="1"/>
          </p:cNvSpPr>
          <p:nvPr>
            <p:ph type="sldNum" sz="quarter" idx="10"/>
          </p:nvPr>
        </p:nvSpPr>
        <p:spPr/>
        <p:txBody>
          <a:bodyPr/>
          <a:lstStyle/>
          <a:p>
            <a:fld id="{901FEA4C-0080-4A03-A988-0AE4AE4D0AA4}" type="slidenum">
              <a:rPr lang="nb-NO" smtClean="0"/>
              <a:t>3</a:t>
            </a:fld>
            <a:endParaRPr lang="nb-NO"/>
          </a:p>
        </p:txBody>
      </p:sp>
    </p:spTree>
    <p:extLst>
      <p:ext uri="{BB962C8B-B14F-4D97-AF65-F5344CB8AC3E}">
        <p14:creationId xmlns:p14="http://schemas.microsoft.com/office/powerpoint/2010/main" val="209300729"/>
      </p:ext>
    </p:extLst>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n-US"/>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3284890-85D2-4D7B-8EF5-15A9C1DB8F42}" type="datetimeFigureOut">
              <a:rPr lang="en-US" dirty="0"/>
              <a:t>8/7/2017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157CC2-0FC8-4686-B024-99790E0F5162}" type="datetimeFigureOut">
              <a:rPr lang="en-US" dirty="0"/>
              <a:t>8/7/2017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764DA5-CD3D-4590-A511-FCD3BC7A793E}" type="datetimeFigureOut">
              <a:rPr lang="en-US" dirty="0"/>
              <a:t>8/7/2017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F5661D-6934-4B32-B92C-470368BF1EC6}" type="datetimeFigureOut">
              <a:rPr lang="en-US" dirty="0"/>
              <a:t>8/7/2017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n-US"/>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8593667" y="6272784"/>
            <a:ext cx="2644309" cy="365125"/>
          </a:xfrm>
        </p:spPr>
        <p:txBody>
          <a:bodyPr/>
          <a:lstStyle/>
          <a:p>
            <a:fld id="{C6F822A4-8DA6-4447-9B1F-C5DB58435268}" type="datetimeFigureOut">
              <a:rPr lang="en-US" dirty="0"/>
              <a:t>8/7/2017</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548D31E-DCDA-41A7-9C67-C4B11B94D21D}" type="datetimeFigureOut">
              <a:rPr lang="en-US" dirty="0"/>
              <a:t>8/7/2017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B3762C0-B258-48F1-ADE6-176B4174CCDD}" type="datetimeFigureOut">
              <a:rPr lang="en-US" dirty="0"/>
              <a:t>8/7/2017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77919A6-33EB-49BD-A62F-1FA56B9F9712}" type="datetimeFigureOut">
              <a:rPr lang="en-US" dirty="0"/>
              <a:t>8/7/2017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4E7D1B-D673-4CF6-8672-009D42ABD2A0}" type="datetimeFigureOut">
              <a:rPr lang="en-US" dirty="0"/>
              <a:t>8/7/2017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DA16AA21-1863-4931-97CB-99D0A168701B}" type="datetimeFigureOut">
              <a:rPr lang="en-US" dirty="0"/>
              <a:t>8/7/2017</a:t>
            </a:fld>
            <a:endParaRPr lang="en-US" dirty="0"/>
          </a:p>
        </p:txBody>
      </p:sp>
      <p:sp>
        <p:nvSpPr>
          <p:cNvPr id="6" name="Footer Placeholder 5"/>
          <p:cNvSpPr>
            <a:spLocks noGrp="1"/>
          </p:cNvSpPr>
          <p:nvPr>
            <p:ph type="ftr" sz="quarter" idx="11"/>
          </p:nvPr>
        </p:nvSpPr>
        <p:spPr/>
        <p:txBody>
          <a:bodyPr/>
          <a:lstStyle/>
          <a:p>
            <a:endParaRPr lang="en-US" dirty="0"/>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3772C379-9A7C-4C87-A116-CBE9F58B04C5}" type="datetimeFigureOut">
              <a:rPr lang="en-US" dirty="0"/>
              <a:t>8/7/2017</a:t>
            </a:fld>
            <a:endParaRPr lang="en-US" dirty="0"/>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8664C608-40B1-4030-A28D-5B74BC98ADCE}" type="datetimeFigureOut">
              <a:rPr lang="en-US" dirty="0"/>
              <a:t>8/7/2017</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2528711" y="787399"/>
            <a:ext cx="7258756" cy="7258756"/>
          </a:xfrm>
          <a:prstGeom prst="rect">
            <a:avLst/>
          </a:prstGeom>
        </p:spPr>
      </p:pic>
    </p:spTree>
    <p:extLst>
      <p:ext uri="{BB962C8B-B14F-4D97-AF65-F5344CB8AC3E}">
        <p14:creationId xmlns:p14="http://schemas.microsoft.com/office/powerpoint/2010/main" val="23559327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en-US" dirty="0" err="1"/>
              <a:t>Guds</a:t>
            </a:r>
            <a:r>
              <a:rPr lang="en-US" dirty="0"/>
              <a:t> </a:t>
            </a:r>
            <a:r>
              <a:rPr lang="en-US" dirty="0" err="1"/>
              <a:t>vrede</a:t>
            </a:r>
            <a:r>
              <a:rPr lang="en-US" dirty="0"/>
              <a:t> </a:t>
            </a:r>
            <a:r>
              <a:rPr lang="en-US" dirty="0" err="1"/>
              <a:t>og</a:t>
            </a:r>
            <a:r>
              <a:rPr lang="en-US" dirty="0"/>
              <a:t> </a:t>
            </a:r>
            <a:r>
              <a:rPr lang="en-US"/>
              <a:t>menneskets </a:t>
            </a:r>
            <a:r>
              <a:rPr lang="en-US" dirty="0" err="1"/>
              <a:t>skyld</a:t>
            </a:r>
            <a:r>
              <a:rPr lang="en-US" dirty="0"/>
              <a:t> </a:t>
            </a:r>
            <a:br>
              <a:rPr lang="en-US" dirty="0"/>
            </a:br>
            <a:r>
              <a:rPr lang="en-US" dirty="0"/>
              <a:t>(Rom 1:18-3:26)</a:t>
            </a:r>
            <a:endParaRPr lang="nb-NO" dirty="0"/>
          </a:p>
        </p:txBody>
      </p:sp>
      <p:sp>
        <p:nvSpPr>
          <p:cNvPr id="3" name="Plassholder for innhold 2"/>
          <p:cNvSpPr>
            <a:spLocks noGrp="1"/>
          </p:cNvSpPr>
          <p:nvPr>
            <p:ph idx="1"/>
          </p:nvPr>
        </p:nvSpPr>
        <p:spPr/>
        <p:txBody>
          <a:bodyPr>
            <a:normAutofit/>
          </a:bodyPr>
          <a:lstStyle/>
          <a:p>
            <a:r>
              <a:rPr lang="nb-NO" sz="2800" dirty="0"/>
              <a:t>Guds vrede er over mennesket fordi:</a:t>
            </a:r>
          </a:p>
          <a:p>
            <a:pPr marL="617220" lvl="1" indent="-342900">
              <a:buFont typeface="+mj-lt"/>
              <a:buAutoNum type="arabicPeriod"/>
            </a:pPr>
            <a:r>
              <a:rPr lang="nb-NO" sz="2400" dirty="0"/>
              <a:t>Mennesket fortrenger sannheten (1:18-32)</a:t>
            </a:r>
            <a:br>
              <a:rPr lang="nb-NO" sz="2400" dirty="0"/>
            </a:br>
            <a:endParaRPr lang="nb-NO" sz="2400" dirty="0"/>
          </a:p>
          <a:p>
            <a:pPr marL="617220" lvl="1" indent="-342900">
              <a:buFont typeface="+mj-lt"/>
              <a:buAutoNum type="arabicPeriod"/>
            </a:pPr>
            <a:r>
              <a:rPr lang="nb-NO" sz="2400" dirty="0"/>
              <a:t>Mennesket fortrenger samvittigheten (2:1-16)</a:t>
            </a:r>
            <a:br>
              <a:rPr lang="nb-NO" sz="2400" dirty="0"/>
            </a:br>
            <a:endParaRPr lang="nb-NO" sz="2400" dirty="0"/>
          </a:p>
          <a:p>
            <a:pPr marL="617220" lvl="1" indent="-342900">
              <a:buFont typeface="+mj-lt"/>
              <a:buAutoNum type="arabicPeriod"/>
            </a:pPr>
            <a:r>
              <a:rPr lang="nb-NO" sz="2400" dirty="0"/>
              <a:t>Mennesket fortrenger selvinnsikten (2:17-3:8)</a:t>
            </a:r>
            <a:br>
              <a:rPr lang="nb-NO" sz="2400" dirty="0"/>
            </a:br>
            <a:endParaRPr lang="nb-NO" sz="2400" dirty="0"/>
          </a:p>
          <a:p>
            <a:pPr marL="617220" lvl="1" indent="-342900">
              <a:buFont typeface="+mj-lt"/>
              <a:buAutoNum type="arabicPeriod"/>
            </a:pPr>
            <a:r>
              <a:rPr lang="nb-NO" sz="2400" dirty="0"/>
              <a:t>Mennesket forguder synden (3:9-18)</a:t>
            </a:r>
            <a:br>
              <a:rPr lang="nb-NO" sz="2400" dirty="0"/>
            </a:br>
            <a:endParaRPr lang="nb-NO" sz="2400" dirty="0"/>
          </a:p>
          <a:p>
            <a:pPr marL="617220" lvl="1" indent="-342900">
              <a:buFont typeface="+mj-lt"/>
              <a:buAutoNum type="arabicPeriod"/>
            </a:pPr>
            <a:r>
              <a:rPr lang="nb-NO" sz="2400"/>
              <a:t>Mennesket forkaster </a:t>
            </a:r>
            <a:r>
              <a:rPr lang="nb-NO" sz="2400" dirty="0"/>
              <a:t>e</a:t>
            </a:r>
            <a:r>
              <a:rPr lang="nb-NO" sz="2400"/>
              <a:t>vangeliet </a:t>
            </a:r>
            <a:r>
              <a:rPr lang="nb-NO" sz="2400" dirty="0"/>
              <a:t>(3:19-26)</a:t>
            </a:r>
          </a:p>
        </p:txBody>
      </p:sp>
    </p:spTree>
    <p:extLst>
      <p:ext uri="{BB962C8B-B14F-4D97-AF65-F5344CB8AC3E}">
        <p14:creationId xmlns:p14="http://schemas.microsoft.com/office/powerpoint/2010/main" val="27525394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left)">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left)">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left)">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left)">
                                      <p:cBhvr>
                                        <p:cTn id="2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a:bodyPr>
          <a:lstStyle/>
          <a:p>
            <a:r>
              <a:rPr lang="nb-NO" sz="4800" dirty="0"/>
              <a:t>En tro som rettferdiggjør (Rom 3:27-5:11)</a:t>
            </a:r>
          </a:p>
        </p:txBody>
      </p:sp>
      <p:sp>
        <p:nvSpPr>
          <p:cNvPr id="3" name="Plassholder for innhold 2"/>
          <p:cNvSpPr>
            <a:spLocks noGrp="1"/>
          </p:cNvSpPr>
          <p:nvPr>
            <p:ph idx="1"/>
          </p:nvPr>
        </p:nvSpPr>
        <p:spPr/>
        <p:txBody>
          <a:bodyPr/>
          <a:lstStyle/>
          <a:p>
            <a:pPr marL="457200" indent="-457200">
              <a:buFont typeface="+mj-lt"/>
              <a:buAutoNum type="arabicParenR"/>
            </a:pPr>
            <a:r>
              <a:rPr lang="nb-NO" sz="2800" b="1" dirty="0"/>
              <a:t>Troens nødvendighet (3:27-4:15): </a:t>
            </a:r>
            <a:br>
              <a:rPr lang="nb-NO" sz="2800" dirty="0"/>
            </a:br>
            <a:r>
              <a:rPr lang="nb-NO" sz="2800" i="1" dirty="0"/>
              <a:t>Troen er det unike og absolutte vilkår for frelse</a:t>
            </a:r>
            <a:br>
              <a:rPr lang="nb-NO" sz="2800" i="1" dirty="0"/>
            </a:br>
            <a:endParaRPr lang="nb-NO" sz="2800" i="1" dirty="0"/>
          </a:p>
          <a:p>
            <a:pPr marL="457200" indent="-457200">
              <a:buFont typeface="+mj-lt"/>
              <a:buAutoNum type="arabicParenR"/>
            </a:pPr>
            <a:r>
              <a:rPr lang="nb-NO" sz="2800" b="1" dirty="0"/>
              <a:t>Troens objekt (4:16-4:25): </a:t>
            </a:r>
            <a:br>
              <a:rPr lang="nb-NO" sz="2800" dirty="0"/>
            </a:br>
            <a:r>
              <a:rPr lang="nb-NO" sz="2800" i="1" dirty="0"/>
              <a:t>Troen er rettet mot en konkret person og mot konkrete løfter</a:t>
            </a:r>
            <a:br>
              <a:rPr lang="nb-NO" sz="2800" i="1" dirty="0"/>
            </a:br>
            <a:endParaRPr lang="nb-NO" sz="2800" i="1" dirty="0"/>
          </a:p>
          <a:p>
            <a:pPr marL="457200" indent="-457200">
              <a:buFont typeface="+mj-lt"/>
              <a:buAutoNum type="arabicParenR"/>
            </a:pPr>
            <a:r>
              <a:rPr lang="nb-NO" sz="2800" b="1" dirty="0"/>
              <a:t>Troens virkning (5:1-11): </a:t>
            </a:r>
            <a:br>
              <a:rPr lang="nb-NO" sz="2800" dirty="0"/>
            </a:br>
            <a:r>
              <a:rPr lang="nb-NO" sz="2800" i="1" dirty="0"/>
              <a:t>Troens forsonende effekter</a:t>
            </a:r>
          </a:p>
          <a:p>
            <a:endParaRPr lang="nb-NO" dirty="0"/>
          </a:p>
        </p:txBody>
      </p:sp>
    </p:spTree>
    <p:extLst>
      <p:ext uri="{BB962C8B-B14F-4D97-AF65-F5344CB8AC3E}">
        <p14:creationId xmlns:p14="http://schemas.microsoft.com/office/powerpoint/2010/main" val="3397930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Evangeliet</a:t>
            </a:r>
            <a:r>
              <a:rPr lang="en-US" dirty="0"/>
              <a:t> </a:t>
            </a:r>
            <a:r>
              <a:rPr lang="en-US" dirty="0" err="1"/>
              <a:t>og</a:t>
            </a:r>
            <a:r>
              <a:rPr lang="en-US" dirty="0"/>
              <a:t> </a:t>
            </a:r>
            <a:r>
              <a:rPr lang="en-US" dirty="0" err="1"/>
              <a:t>synden</a:t>
            </a:r>
            <a:r>
              <a:rPr lang="en-US" dirty="0"/>
              <a:t> </a:t>
            </a:r>
            <a:r>
              <a:rPr lang="en-US" dirty="0" err="1"/>
              <a:t>vår</a:t>
            </a:r>
            <a:endParaRPr lang="nb-NO" dirty="0"/>
          </a:p>
        </p:txBody>
      </p:sp>
      <p:sp>
        <p:nvSpPr>
          <p:cNvPr id="3" name="Content Placeholder 2"/>
          <p:cNvSpPr>
            <a:spLocks noGrp="1"/>
          </p:cNvSpPr>
          <p:nvPr>
            <p:ph idx="1"/>
          </p:nvPr>
        </p:nvSpPr>
        <p:spPr/>
        <p:txBody>
          <a:bodyPr/>
          <a:lstStyle/>
          <a:p>
            <a:r>
              <a:rPr lang="nb-NO" dirty="0"/>
              <a:t>Rekkefølgen er viktig</a:t>
            </a:r>
          </a:p>
          <a:p>
            <a:r>
              <a:rPr lang="nb-NO" dirty="0"/>
              <a:t>En ny stamfar (5:12-21)</a:t>
            </a:r>
          </a:p>
          <a:p>
            <a:pPr lvl="1"/>
            <a:r>
              <a:rPr lang="nb-NO" dirty="0"/>
              <a:t>To stamfedre</a:t>
            </a:r>
          </a:p>
          <a:p>
            <a:pPr lvl="1"/>
            <a:r>
              <a:rPr lang="nb-NO" dirty="0"/>
              <a:t>To herskere</a:t>
            </a:r>
          </a:p>
          <a:p>
            <a:r>
              <a:rPr lang="nb-NO" dirty="0"/>
              <a:t>Et nytt liv (6:1-23)</a:t>
            </a:r>
          </a:p>
          <a:p>
            <a:pPr lvl="1"/>
            <a:r>
              <a:rPr lang="nb-NO" dirty="0"/>
              <a:t>Hvorfor skal vi ikke synde? Død og oppstått med Kristus</a:t>
            </a:r>
          </a:p>
          <a:p>
            <a:pPr lvl="1"/>
            <a:r>
              <a:rPr lang="nb-NO" dirty="0"/>
              <a:t>Hvorfor skal vi ikke synde? Synd har konsekvenser</a:t>
            </a:r>
          </a:p>
        </p:txBody>
      </p:sp>
    </p:spTree>
    <p:extLst>
      <p:ext uri="{BB962C8B-B14F-4D97-AF65-F5344CB8AC3E}">
        <p14:creationId xmlns:p14="http://schemas.microsoft.com/office/powerpoint/2010/main" val="22356200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dirty="0"/>
              <a:t>Evangeliet</a:t>
            </a:r>
          </a:p>
        </p:txBody>
      </p:sp>
      <p:graphicFrame>
        <p:nvGraphicFramePr>
          <p:cNvPr id="4" name="Content Placeholder 3"/>
          <p:cNvGraphicFramePr>
            <a:graphicFrameLocks noGrp="1"/>
          </p:cNvGraphicFramePr>
          <p:nvPr>
            <p:ph idx="1"/>
            <p:extLst/>
          </p:nvPr>
        </p:nvGraphicFramePr>
        <p:xfrm>
          <a:off x="1069975" y="2120900"/>
          <a:ext cx="10058400" cy="4394200"/>
        </p:xfrm>
        <a:graphic>
          <a:graphicData uri="http://schemas.openxmlformats.org/drawingml/2006/table">
            <a:tbl>
              <a:tblPr bandRow="1">
                <a:tableStyleId>{5C22544A-7EE6-4342-B048-85BDC9FD1C3A}</a:tableStyleId>
              </a:tblPr>
              <a:tblGrid>
                <a:gridCol w="5029200">
                  <a:extLst>
                    <a:ext uri="{9D8B030D-6E8A-4147-A177-3AD203B41FA5}">
                      <a16:colId xmlns:a16="http://schemas.microsoft.com/office/drawing/2014/main" val="2819032251"/>
                    </a:ext>
                  </a:extLst>
                </a:gridCol>
                <a:gridCol w="5029200">
                  <a:extLst>
                    <a:ext uri="{9D8B030D-6E8A-4147-A177-3AD203B41FA5}">
                      <a16:colId xmlns:a16="http://schemas.microsoft.com/office/drawing/2014/main" val="3014014404"/>
                    </a:ext>
                  </a:extLst>
                </a:gridCol>
              </a:tblGrid>
              <a:tr h="370840">
                <a:tc gridSpan="2">
                  <a:txBody>
                    <a:bodyPr/>
                    <a:lstStyle/>
                    <a:p>
                      <a:pPr algn="ctr"/>
                      <a:r>
                        <a:rPr lang="nb-NO" dirty="0"/>
                        <a:t>Innledning</a:t>
                      </a:r>
                      <a:r>
                        <a:rPr lang="nb-NO" baseline="0" dirty="0"/>
                        <a:t> (1:1-17)</a:t>
                      </a:r>
                      <a:endParaRPr lang="nb-NO" dirty="0"/>
                    </a:p>
                  </a:txBody>
                  <a:tcPr/>
                </a:tc>
                <a:tc hMerge="1">
                  <a:txBody>
                    <a:bodyPr/>
                    <a:lstStyle/>
                    <a:p>
                      <a:endParaRPr lang="nb-NO" dirty="0"/>
                    </a:p>
                  </a:txBody>
                  <a:tcPr/>
                </a:tc>
                <a:extLst>
                  <a:ext uri="{0D108BD9-81ED-4DB2-BD59-A6C34878D82A}">
                    <a16:rowId xmlns:a16="http://schemas.microsoft.com/office/drawing/2014/main" val="3183689521"/>
                  </a:ext>
                </a:extLst>
              </a:tr>
              <a:tr h="370840">
                <a:tc>
                  <a:txBody>
                    <a:bodyPr/>
                    <a:lstStyle/>
                    <a:p>
                      <a:r>
                        <a:rPr lang="nb-NO" b="1" dirty="0"/>
                        <a:t>Evangeliet</a:t>
                      </a:r>
                      <a:r>
                        <a:rPr lang="nb-NO" b="1" baseline="0" dirty="0"/>
                        <a:t> og s</a:t>
                      </a:r>
                      <a:r>
                        <a:rPr lang="nb-NO" b="1" dirty="0"/>
                        <a:t>yndene våre</a:t>
                      </a:r>
                      <a:r>
                        <a:rPr lang="nb-NO" b="1" baseline="0" dirty="0"/>
                        <a:t> (1:18-4:25)</a:t>
                      </a:r>
                    </a:p>
                    <a:p>
                      <a:r>
                        <a:rPr lang="nb-NO" baseline="0" dirty="0"/>
                        <a:t>Skylden vår, det vi har gjort</a:t>
                      </a:r>
                    </a:p>
                    <a:p>
                      <a:r>
                        <a:rPr lang="nb-NO" baseline="0" dirty="0"/>
                        <a:t>Frihet fra skyld og syndens straff</a:t>
                      </a:r>
                    </a:p>
                    <a:p>
                      <a:br>
                        <a:rPr lang="nb-NO" baseline="0" dirty="0"/>
                      </a:br>
                      <a:r>
                        <a:rPr lang="nb-NO" baseline="0" dirty="0"/>
                        <a:t>Fortid</a:t>
                      </a:r>
                    </a:p>
                    <a:p>
                      <a:endParaRPr lang="nb-NO" baseline="0" dirty="0"/>
                    </a:p>
                    <a:p>
                      <a:r>
                        <a:rPr lang="nb-NO" i="1" dirty="0"/>
                        <a:t>Bro: Guds kjærlighet (5:1-11)</a:t>
                      </a:r>
                    </a:p>
                  </a:txBody>
                  <a:tcPr/>
                </a:tc>
                <a:tc>
                  <a:txBody>
                    <a:bodyPr/>
                    <a:lstStyle/>
                    <a:p>
                      <a:r>
                        <a:rPr lang="nb-NO" b="1" dirty="0"/>
                        <a:t>Evangeliet</a:t>
                      </a:r>
                      <a:r>
                        <a:rPr lang="nb-NO" b="1" baseline="0" dirty="0"/>
                        <a:t> og Guds plan (9:1-11:32)</a:t>
                      </a:r>
                    </a:p>
                    <a:p>
                      <a:r>
                        <a:rPr lang="nb-NO" b="0" baseline="0" dirty="0"/>
                        <a:t>Guds løfter har ikke slått feil. Gud har kontroll.</a:t>
                      </a:r>
                    </a:p>
                    <a:p>
                      <a:endParaRPr lang="nb-NO" b="0" baseline="0" dirty="0"/>
                    </a:p>
                    <a:p>
                      <a:r>
                        <a:rPr lang="nb-NO" b="0" baseline="0" dirty="0"/>
                        <a:t>Fortid og framtid</a:t>
                      </a:r>
                    </a:p>
                    <a:p>
                      <a:endParaRPr lang="nb-NO" b="0"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nb-NO" i="1" dirty="0"/>
                        <a:t>Bro: Guds visdom (11:33-36)</a:t>
                      </a:r>
                    </a:p>
                  </a:txBody>
                  <a:tcPr/>
                </a:tc>
                <a:extLst>
                  <a:ext uri="{0D108BD9-81ED-4DB2-BD59-A6C34878D82A}">
                    <a16:rowId xmlns:a16="http://schemas.microsoft.com/office/drawing/2014/main" val="3606124209"/>
                  </a:ext>
                </a:extLst>
              </a:tr>
              <a:tr h="370840">
                <a:tc>
                  <a:txBody>
                    <a:bodyPr/>
                    <a:lstStyle/>
                    <a:p>
                      <a:r>
                        <a:rPr lang="nb-NO" b="1" dirty="0"/>
                        <a:t>Evangeliet og synden i oss (5:12-8:30)</a:t>
                      </a:r>
                    </a:p>
                    <a:p>
                      <a:r>
                        <a:rPr lang="nb-NO" b="0" dirty="0"/>
                        <a:t>Syndig</a:t>
                      </a:r>
                      <a:r>
                        <a:rPr lang="nb-NO" b="0" baseline="0" dirty="0"/>
                        <a:t> natur, det som gjør at vi synder</a:t>
                      </a:r>
                    </a:p>
                    <a:p>
                      <a:r>
                        <a:rPr lang="nb-NO" b="0" baseline="0" dirty="0"/>
                        <a:t>Frihet fra syndens makt</a:t>
                      </a:r>
                    </a:p>
                    <a:p>
                      <a:endParaRPr lang="nb-NO" b="0" baseline="0" dirty="0"/>
                    </a:p>
                    <a:p>
                      <a:r>
                        <a:rPr lang="nb-NO" b="0" baseline="0" dirty="0"/>
                        <a:t>Nåtid</a:t>
                      </a:r>
                    </a:p>
                    <a:p>
                      <a:endParaRPr lang="nb-NO" b="0" dirty="0"/>
                    </a:p>
                    <a:p>
                      <a:pPr marL="0" marR="0" lvl="0" indent="0" algn="l" defTabSz="914400" rtl="0" eaLnBrk="1" fontAlgn="auto" latinLnBrk="0" hangingPunct="1">
                        <a:lnSpc>
                          <a:spcPct val="100000"/>
                        </a:lnSpc>
                        <a:spcBef>
                          <a:spcPts val="0"/>
                        </a:spcBef>
                        <a:spcAft>
                          <a:spcPts val="0"/>
                        </a:spcAft>
                        <a:buClrTx/>
                        <a:buSzTx/>
                        <a:buFontTx/>
                        <a:buNone/>
                        <a:tabLst/>
                        <a:defRPr/>
                      </a:pPr>
                      <a:r>
                        <a:rPr lang="nb-NO" i="1" dirty="0"/>
                        <a:t>Bro: Guds kjærlighet (8:31-39)</a:t>
                      </a:r>
                    </a:p>
                  </a:txBody>
                  <a:tcPr/>
                </a:tc>
                <a:tc>
                  <a:txBody>
                    <a:bodyPr/>
                    <a:lstStyle/>
                    <a:p>
                      <a:r>
                        <a:rPr lang="nb-NO" b="1" dirty="0"/>
                        <a:t>Evangeliet</a:t>
                      </a:r>
                      <a:r>
                        <a:rPr lang="nb-NO" b="1" baseline="0" dirty="0"/>
                        <a:t> og livsstilen vår (12:1-16:23)</a:t>
                      </a:r>
                    </a:p>
                    <a:p>
                      <a:r>
                        <a:rPr lang="nb-NO" b="0" baseline="0" dirty="0"/>
                        <a:t>Et liv i samklang med evangeliet</a:t>
                      </a:r>
                    </a:p>
                    <a:p>
                      <a:endParaRPr lang="nb-NO" b="0" baseline="0" dirty="0"/>
                    </a:p>
                    <a:p>
                      <a:r>
                        <a:rPr lang="nb-NO" b="0" baseline="0" dirty="0"/>
                        <a:t>Nåtid</a:t>
                      </a:r>
                    </a:p>
                    <a:p>
                      <a:endParaRPr lang="nb-NO" b="0" baseline="0" dirty="0"/>
                    </a:p>
                    <a:p>
                      <a:r>
                        <a:rPr lang="nb-NO" i="1" baseline="0" dirty="0"/>
                        <a:t>Avslutning: Guds visdom (16:24-27)</a:t>
                      </a:r>
                      <a:endParaRPr lang="nb-NO" i="1" dirty="0"/>
                    </a:p>
                  </a:txBody>
                  <a:tcPr/>
                </a:tc>
                <a:extLst>
                  <a:ext uri="{0D108BD9-81ED-4DB2-BD59-A6C34878D82A}">
                    <a16:rowId xmlns:a16="http://schemas.microsoft.com/office/drawing/2014/main" val="1329436771"/>
                  </a:ext>
                </a:extLst>
              </a:tr>
            </a:tbl>
          </a:graphicData>
        </a:graphic>
      </p:graphicFrame>
    </p:spTree>
    <p:extLst>
      <p:ext uri="{BB962C8B-B14F-4D97-AF65-F5344CB8AC3E}">
        <p14:creationId xmlns:p14="http://schemas.microsoft.com/office/powerpoint/2010/main" val="10062801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Evangeliet</a:t>
            </a:r>
            <a:r>
              <a:rPr lang="en-US" dirty="0"/>
              <a:t> </a:t>
            </a:r>
            <a:r>
              <a:rPr lang="en-US" dirty="0" err="1"/>
              <a:t>og</a:t>
            </a:r>
            <a:r>
              <a:rPr lang="en-US" dirty="0"/>
              <a:t> </a:t>
            </a:r>
            <a:r>
              <a:rPr lang="en-US" dirty="0" err="1"/>
              <a:t>synden</a:t>
            </a:r>
            <a:r>
              <a:rPr lang="en-US" dirty="0"/>
              <a:t> </a:t>
            </a:r>
            <a:r>
              <a:rPr lang="en-US" dirty="0" err="1"/>
              <a:t>vår</a:t>
            </a:r>
            <a:endParaRPr lang="nb-NO" dirty="0"/>
          </a:p>
        </p:txBody>
      </p:sp>
      <p:sp>
        <p:nvSpPr>
          <p:cNvPr id="3" name="Content Placeholder 2"/>
          <p:cNvSpPr>
            <a:spLocks noGrp="1"/>
          </p:cNvSpPr>
          <p:nvPr>
            <p:ph idx="1"/>
          </p:nvPr>
        </p:nvSpPr>
        <p:spPr/>
        <p:txBody>
          <a:bodyPr/>
          <a:lstStyle/>
          <a:p>
            <a:r>
              <a:rPr lang="nb-NO" dirty="0"/>
              <a:t>En ny ektemann (7:1-5)</a:t>
            </a:r>
          </a:p>
          <a:p>
            <a:r>
              <a:rPr lang="nb-NO" dirty="0"/>
              <a:t>Jeg vil, jeg vil, men jeg får det ikke til (7:6-25)</a:t>
            </a:r>
          </a:p>
          <a:p>
            <a:r>
              <a:rPr lang="nb-NO" dirty="0"/>
              <a:t>Frihet (8:1-30)</a:t>
            </a:r>
          </a:p>
          <a:p>
            <a:pPr lvl="1"/>
            <a:r>
              <a:rPr lang="en-US" dirty="0" err="1"/>
              <a:t>gjennom</a:t>
            </a:r>
            <a:r>
              <a:rPr lang="en-US" dirty="0"/>
              <a:t> </a:t>
            </a:r>
            <a:r>
              <a:rPr lang="en-US" dirty="0" err="1"/>
              <a:t>Ånden</a:t>
            </a:r>
            <a:endParaRPr lang="en-US" dirty="0"/>
          </a:p>
          <a:p>
            <a:pPr lvl="1"/>
            <a:r>
              <a:rPr lang="en-US" dirty="0" err="1"/>
              <a:t>gjennom</a:t>
            </a:r>
            <a:r>
              <a:rPr lang="en-US" dirty="0"/>
              <a:t> Jesu </a:t>
            </a:r>
            <a:r>
              <a:rPr lang="en-US" dirty="0" err="1"/>
              <a:t>komme</a:t>
            </a:r>
            <a:endParaRPr lang="en-US" dirty="0"/>
          </a:p>
          <a:p>
            <a:r>
              <a:rPr lang="en-US" dirty="0" err="1"/>
              <a:t>På</a:t>
            </a:r>
            <a:r>
              <a:rPr lang="en-US" dirty="0"/>
              <a:t> </a:t>
            </a:r>
            <a:r>
              <a:rPr lang="en-US" dirty="0" err="1"/>
              <a:t>trygg</a:t>
            </a:r>
            <a:r>
              <a:rPr lang="en-US" dirty="0"/>
              <a:t> </a:t>
            </a:r>
            <a:r>
              <a:rPr lang="en-US" dirty="0" err="1"/>
              <a:t>grunn</a:t>
            </a:r>
            <a:r>
              <a:rPr lang="en-US" dirty="0"/>
              <a:t> (8:31-39) </a:t>
            </a:r>
            <a:endParaRPr lang="nb-NO" dirty="0"/>
          </a:p>
        </p:txBody>
      </p:sp>
    </p:spTree>
    <p:extLst>
      <p:ext uri="{BB962C8B-B14F-4D97-AF65-F5344CB8AC3E}">
        <p14:creationId xmlns:p14="http://schemas.microsoft.com/office/powerpoint/2010/main" val="18254509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en-US" dirty="0" err="1"/>
              <a:t>Guds</a:t>
            </a:r>
            <a:r>
              <a:rPr lang="en-US" dirty="0"/>
              <a:t> </a:t>
            </a:r>
            <a:r>
              <a:rPr lang="en-US" dirty="0" err="1"/>
              <a:t>ord</a:t>
            </a:r>
            <a:r>
              <a:rPr lang="en-US" dirty="0"/>
              <a:t> </a:t>
            </a:r>
            <a:r>
              <a:rPr lang="en-US" dirty="0" err="1"/>
              <a:t>sl</a:t>
            </a:r>
            <a:r>
              <a:rPr lang="nb-NO" dirty="0"/>
              <a:t>år ikke feil (Rom 9-11)</a:t>
            </a:r>
          </a:p>
        </p:txBody>
      </p:sp>
      <p:sp>
        <p:nvSpPr>
          <p:cNvPr id="3" name="Plassholder for innhold 2"/>
          <p:cNvSpPr>
            <a:spLocks noGrp="1"/>
          </p:cNvSpPr>
          <p:nvPr>
            <p:ph idx="1"/>
          </p:nvPr>
        </p:nvSpPr>
        <p:spPr/>
        <p:txBody>
          <a:bodyPr/>
          <a:lstStyle/>
          <a:p>
            <a:pPr marL="457200" lvl="0" indent="-457200">
              <a:buFont typeface="+mj-lt"/>
              <a:buAutoNum type="arabicParenR"/>
            </a:pPr>
            <a:r>
              <a:rPr lang="nb-NO" sz="2800" b="1" dirty="0"/>
              <a:t>Israels vantro er (Rom 9):</a:t>
            </a:r>
            <a:br>
              <a:rPr lang="nb-NO" sz="2800" b="1" dirty="0"/>
            </a:br>
            <a:endParaRPr lang="nb-NO" sz="2800" dirty="0"/>
          </a:p>
          <a:p>
            <a:pPr marL="731520" lvl="1" indent="-457200">
              <a:buFont typeface="+mj-lt"/>
              <a:buAutoNum type="alphaUcPeriod"/>
            </a:pPr>
            <a:r>
              <a:rPr lang="nb-NO" sz="2400" b="1" i="1" dirty="0"/>
              <a:t>Tragisk (9:1-5)</a:t>
            </a:r>
            <a:br>
              <a:rPr lang="nb-NO" sz="2400" b="1" i="1" dirty="0"/>
            </a:br>
            <a:endParaRPr lang="nb-NO" sz="2400" b="1" i="1" dirty="0"/>
          </a:p>
          <a:p>
            <a:pPr marL="731520" lvl="1" indent="-457200">
              <a:buFont typeface="+mj-lt"/>
              <a:buAutoNum type="alphaUcPeriod"/>
            </a:pPr>
            <a:r>
              <a:rPr lang="nb-NO" sz="2400" b="1" i="1" dirty="0"/>
              <a:t>I tråd med Guds plan (9:6-33)</a:t>
            </a:r>
            <a:endParaRPr lang="nb-NO" sz="2400" dirty="0"/>
          </a:p>
          <a:p>
            <a:pPr marL="1005840" lvl="2" indent="-457200">
              <a:buFont typeface="+mj-lt"/>
              <a:buAutoNum type="romanLcPeriod"/>
            </a:pPr>
            <a:r>
              <a:rPr lang="nb-NO" sz="2400" i="1" dirty="0"/>
              <a:t>I tråd med Guds løfter (9:6-13)</a:t>
            </a:r>
            <a:endParaRPr lang="nb-NO" sz="2400" dirty="0"/>
          </a:p>
          <a:p>
            <a:pPr marL="1005840" lvl="2" indent="-457200">
              <a:buFont typeface="+mj-lt"/>
              <a:buAutoNum type="romanLcPeriod"/>
            </a:pPr>
            <a:r>
              <a:rPr lang="nb-NO" sz="2400" i="1" dirty="0"/>
              <a:t>I tråd med Guds karakter (9:14-24)</a:t>
            </a:r>
            <a:endParaRPr lang="nb-NO" sz="2400" dirty="0"/>
          </a:p>
          <a:p>
            <a:pPr marL="1005840" lvl="2" indent="-457200">
              <a:buFont typeface="+mj-lt"/>
              <a:buAutoNum type="romanLcPeriod"/>
            </a:pPr>
            <a:r>
              <a:rPr lang="nb-NO" sz="2400" i="1" dirty="0"/>
              <a:t>I tråd med Guds åpenbaring (9:25-29)</a:t>
            </a:r>
          </a:p>
          <a:p>
            <a:pPr marL="1005840" lvl="2" indent="-457200">
              <a:buFont typeface="+mj-lt"/>
              <a:buAutoNum type="romanLcPeriod"/>
            </a:pPr>
            <a:r>
              <a:rPr lang="nb-NO" sz="2400" i="1" dirty="0"/>
              <a:t>Er selvforskyldt av Israel (9:30-33)</a:t>
            </a:r>
            <a:endParaRPr lang="nb-NO" sz="2400" dirty="0"/>
          </a:p>
          <a:p>
            <a:pPr marL="1005840" lvl="2" indent="-457200">
              <a:buFont typeface="+mj-lt"/>
              <a:buAutoNum type="romanLcPeriod"/>
            </a:pPr>
            <a:endParaRPr lang="nb-NO" i="1" dirty="0"/>
          </a:p>
          <a:p>
            <a:pPr marL="1005840" lvl="2" indent="-457200">
              <a:buFont typeface="+mj-lt"/>
              <a:buAutoNum type="romanLcPeriod"/>
            </a:pPr>
            <a:endParaRPr lang="nb-NO" dirty="0"/>
          </a:p>
          <a:p>
            <a:endParaRPr lang="nb-NO" dirty="0"/>
          </a:p>
        </p:txBody>
      </p:sp>
    </p:spTree>
    <p:extLst>
      <p:ext uri="{BB962C8B-B14F-4D97-AF65-F5344CB8AC3E}">
        <p14:creationId xmlns:p14="http://schemas.microsoft.com/office/powerpoint/2010/main" val="42552799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left)">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en-US" dirty="0" err="1"/>
              <a:t>Guds</a:t>
            </a:r>
            <a:r>
              <a:rPr lang="en-US" dirty="0"/>
              <a:t> </a:t>
            </a:r>
            <a:r>
              <a:rPr lang="en-US"/>
              <a:t>ord</a:t>
            </a:r>
            <a:r>
              <a:rPr lang="en-US" dirty="0"/>
              <a:t> </a:t>
            </a:r>
            <a:r>
              <a:rPr lang="en-US"/>
              <a:t>sl</a:t>
            </a:r>
            <a:r>
              <a:rPr lang="nb-NO" dirty="0"/>
              <a:t>år ikke feil (Rom 9-11)</a:t>
            </a:r>
          </a:p>
        </p:txBody>
      </p:sp>
      <p:sp>
        <p:nvSpPr>
          <p:cNvPr id="3" name="Plassholder for innhold 2"/>
          <p:cNvSpPr>
            <a:spLocks noGrp="1"/>
          </p:cNvSpPr>
          <p:nvPr>
            <p:ph idx="1"/>
          </p:nvPr>
        </p:nvSpPr>
        <p:spPr/>
        <p:txBody>
          <a:bodyPr/>
          <a:lstStyle/>
          <a:p>
            <a:pPr marL="457200" indent="-457200">
              <a:buFont typeface="+mj-lt"/>
              <a:buAutoNum type="arabicParenR"/>
            </a:pPr>
            <a:r>
              <a:rPr lang="nb-NO" sz="2800" b="1" dirty="0"/>
              <a:t>Israels villfarelse (Rom 10)</a:t>
            </a:r>
            <a:br>
              <a:rPr lang="nb-NO" sz="2800" b="1" dirty="0"/>
            </a:br>
            <a:endParaRPr lang="nb-NO" dirty="0"/>
          </a:p>
          <a:p>
            <a:pPr marL="731520" lvl="1" indent="-457200">
              <a:buFont typeface="+mj-lt"/>
              <a:buAutoNum type="alphaUcPeriod"/>
            </a:pPr>
            <a:r>
              <a:rPr lang="nb-NO" sz="2400" b="1" i="1" dirty="0"/>
              <a:t>Misforståelse av Guds rettferdighet (10:1-3)</a:t>
            </a:r>
            <a:br>
              <a:rPr lang="nb-NO" sz="2400" b="1" i="1" dirty="0"/>
            </a:br>
            <a:endParaRPr lang="nb-NO" dirty="0"/>
          </a:p>
          <a:p>
            <a:pPr marL="731520" lvl="1" indent="-457200">
              <a:buFont typeface="+mj-lt"/>
              <a:buAutoNum type="alphaUcPeriod"/>
            </a:pPr>
            <a:r>
              <a:rPr lang="nb-NO" sz="2400" b="1" i="1" dirty="0"/>
              <a:t>Misforståelse av Guds frelsesordning (10:4-10)</a:t>
            </a:r>
            <a:br>
              <a:rPr lang="nb-NO" sz="2400" b="1" i="1" dirty="0"/>
            </a:br>
            <a:endParaRPr lang="nb-NO" dirty="0"/>
          </a:p>
          <a:p>
            <a:pPr marL="731520" lvl="1" indent="-457200">
              <a:buFont typeface="+mj-lt"/>
              <a:buAutoNum type="alphaUcPeriod"/>
            </a:pPr>
            <a:r>
              <a:rPr lang="nb-NO" sz="2400" b="1" i="1" dirty="0"/>
              <a:t>Forkastelse av Guds evangelium (10:14-21)</a:t>
            </a:r>
            <a:endParaRPr lang="nb-NO" dirty="0"/>
          </a:p>
          <a:p>
            <a:endParaRPr lang="nb-NO" dirty="0"/>
          </a:p>
        </p:txBody>
      </p:sp>
    </p:spTree>
    <p:extLst>
      <p:ext uri="{BB962C8B-B14F-4D97-AF65-F5344CB8AC3E}">
        <p14:creationId xmlns:p14="http://schemas.microsoft.com/office/powerpoint/2010/main" val="18489265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en-US" dirty="0" err="1"/>
              <a:t>Guds</a:t>
            </a:r>
            <a:r>
              <a:rPr lang="en-US" dirty="0"/>
              <a:t> </a:t>
            </a:r>
            <a:r>
              <a:rPr lang="en-US" dirty="0" err="1"/>
              <a:t>ord</a:t>
            </a:r>
            <a:r>
              <a:rPr lang="en-US" dirty="0"/>
              <a:t> </a:t>
            </a:r>
            <a:r>
              <a:rPr lang="en-US" dirty="0" err="1"/>
              <a:t>sl</a:t>
            </a:r>
            <a:r>
              <a:rPr lang="nb-NO" dirty="0"/>
              <a:t>år ikke feil (Rom 9-11)</a:t>
            </a:r>
          </a:p>
        </p:txBody>
      </p:sp>
      <p:sp>
        <p:nvSpPr>
          <p:cNvPr id="3" name="Plassholder for innhold 2"/>
          <p:cNvSpPr>
            <a:spLocks noGrp="1"/>
          </p:cNvSpPr>
          <p:nvPr>
            <p:ph idx="1"/>
          </p:nvPr>
        </p:nvSpPr>
        <p:spPr/>
        <p:txBody>
          <a:bodyPr/>
          <a:lstStyle/>
          <a:p>
            <a:pPr marL="457200" indent="-457200">
              <a:buFont typeface="+mj-lt"/>
              <a:buAutoNum type="arabicParenR"/>
            </a:pPr>
            <a:r>
              <a:rPr lang="nb-NO" sz="2800" b="1" dirty="0"/>
              <a:t>Guds løfter står fast (Rom 11)</a:t>
            </a:r>
            <a:br>
              <a:rPr lang="nb-NO" sz="2800" b="1" dirty="0"/>
            </a:br>
            <a:endParaRPr lang="nb-NO" sz="2800" b="1" dirty="0"/>
          </a:p>
          <a:p>
            <a:pPr marL="731520" lvl="1" indent="-457200">
              <a:buFont typeface="+mj-lt"/>
              <a:buAutoNum type="alphaUcPeriod"/>
            </a:pPr>
            <a:r>
              <a:rPr lang="nb-NO" sz="2400" b="1" i="1" dirty="0"/>
              <a:t>Hans tilsidesettelse av Israel er </a:t>
            </a:r>
            <a:r>
              <a:rPr lang="nb-NO" sz="2400" b="1" i="1" u="sng" dirty="0"/>
              <a:t>delvis</a:t>
            </a:r>
            <a:r>
              <a:rPr lang="nb-NO" sz="2400" b="1" i="1" dirty="0"/>
              <a:t> (11:1-10)</a:t>
            </a:r>
            <a:br>
              <a:rPr lang="nb-NO" sz="2400" b="1" i="1" dirty="0"/>
            </a:br>
            <a:endParaRPr lang="nb-NO" sz="2400" dirty="0"/>
          </a:p>
          <a:p>
            <a:pPr marL="731520" lvl="1" indent="-457200">
              <a:buFont typeface="+mj-lt"/>
              <a:buAutoNum type="alphaUcPeriod"/>
            </a:pPr>
            <a:r>
              <a:rPr lang="nb-NO" sz="2400" b="1" i="1" dirty="0"/>
              <a:t>Hans tilsidesettelse av Israel er </a:t>
            </a:r>
            <a:r>
              <a:rPr lang="nb-NO" sz="2400" b="1" i="1" u="sng" dirty="0"/>
              <a:t>midlertidig</a:t>
            </a:r>
            <a:r>
              <a:rPr lang="nb-NO" sz="2400" b="1" i="1" dirty="0"/>
              <a:t> (11:11-24)</a:t>
            </a:r>
            <a:br>
              <a:rPr lang="nb-NO" sz="2400" b="1" i="1" dirty="0"/>
            </a:br>
            <a:endParaRPr lang="nb-NO" sz="2400" dirty="0"/>
          </a:p>
          <a:p>
            <a:pPr marL="731520" lvl="1" indent="-457200">
              <a:buFont typeface="+mj-lt"/>
              <a:buAutoNum type="alphaUcPeriod"/>
            </a:pPr>
            <a:r>
              <a:rPr lang="nb-NO" sz="2400" b="1" i="1" dirty="0"/>
              <a:t>Hans tilsidesettelse av Israel </a:t>
            </a:r>
            <a:r>
              <a:rPr lang="nb-NO" sz="2400" b="1" i="1" u="sng" dirty="0"/>
              <a:t>har en hensikt </a:t>
            </a:r>
            <a:r>
              <a:rPr lang="nb-NO" sz="2400" b="1" i="1" dirty="0"/>
              <a:t>(11:25-36) </a:t>
            </a:r>
            <a:endParaRPr lang="nb-NO" sz="2400" dirty="0"/>
          </a:p>
          <a:p>
            <a:pPr marL="457200" indent="-457200">
              <a:buFont typeface="+mj-lt"/>
              <a:buAutoNum type="arabicParenR"/>
            </a:pPr>
            <a:endParaRPr lang="nb-NO" dirty="0"/>
          </a:p>
          <a:p>
            <a:endParaRPr lang="nb-NO" dirty="0"/>
          </a:p>
        </p:txBody>
      </p:sp>
    </p:spTree>
    <p:extLst>
      <p:ext uri="{BB962C8B-B14F-4D97-AF65-F5344CB8AC3E}">
        <p14:creationId xmlns:p14="http://schemas.microsoft.com/office/powerpoint/2010/main" val="41985589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en-US" dirty="0" err="1"/>
              <a:t>Guds</a:t>
            </a:r>
            <a:r>
              <a:rPr lang="en-US" dirty="0"/>
              <a:t> </a:t>
            </a:r>
            <a:r>
              <a:rPr lang="en-US" dirty="0" err="1"/>
              <a:t>ord</a:t>
            </a:r>
            <a:r>
              <a:rPr lang="en-US" dirty="0"/>
              <a:t> </a:t>
            </a:r>
            <a:r>
              <a:rPr lang="en-US" dirty="0" err="1"/>
              <a:t>sl</a:t>
            </a:r>
            <a:r>
              <a:rPr lang="nb-NO" dirty="0"/>
              <a:t>år ikke feil (Rom 9-11)</a:t>
            </a:r>
          </a:p>
        </p:txBody>
      </p:sp>
      <p:sp>
        <p:nvSpPr>
          <p:cNvPr id="3" name="Plassholder for innhold 2"/>
          <p:cNvSpPr>
            <a:spLocks noGrp="1"/>
          </p:cNvSpPr>
          <p:nvPr>
            <p:ph idx="1"/>
          </p:nvPr>
        </p:nvSpPr>
        <p:spPr/>
        <p:txBody>
          <a:bodyPr>
            <a:normAutofit/>
          </a:bodyPr>
          <a:lstStyle/>
          <a:p>
            <a:pPr marL="0" indent="0">
              <a:buNone/>
            </a:pPr>
            <a:r>
              <a:rPr lang="nb-NO" sz="2800" b="1" dirty="0"/>
              <a:t>Hvordan forholde seg til Guds suverene frelsesplan?</a:t>
            </a:r>
          </a:p>
          <a:p>
            <a:endParaRPr lang="nb-NO" sz="2800" b="1" dirty="0"/>
          </a:p>
          <a:p>
            <a:pPr marL="0" indent="0">
              <a:buNone/>
            </a:pPr>
            <a:r>
              <a:rPr lang="nb-NO" sz="2800" b="1" dirty="0"/>
              <a:t>Svar: </a:t>
            </a:r>
            <a:r>
              <a:rPr lang="nb-NO" sz="2800" b="1" u="sng" dirty="0"/>
              <a:t>Rom 11:33-36</a:t>
            </a:r>
          </a:p>
        </p:txBody>
      </p:sp>
    </p:spTree>
    <p:extLst>
      <p:ext uri="{BB962C8B-B14F-4D97-AF65-F5344CB8AC3E}">
        <p14:creationId xmlns:p14="http://schemas.microsoft.com/office/powerpoint/2010/main" val="26831826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Autofit/>
          </a:bodyPr>
          <a:lstStyle/>
          <a:p>
            <a:r>
              <a:rPr lang="nb-NO" sz="4000" dirty="0"/>
              <a:t>Å leve i evangeliets lys (rom 12-13)</a:t>
            </a:r>
            <a:br>
              <a:rPr lang="nb-NO" sz="4400" dirty="0"/>
            </a:br>
            <a:r>
              <a:rPr lang="nb-NO" sz="2800" dirty="0"/>
              <a:t>- Hvordan leve et «normalt» kristenliv</a:t>
            </a:r>
          </a:p>
        </p:txBody>
      </p:sp>
      <p:sp>
        <p:nvSpPr>
          <p:cNvPr id="3" name="Plassholder for innhold 2"/>
          <p:cNvSpPr>
            <a:spLocks noGrp="1"/>
          </p:cNvSpPr>
          <p:nvPr>
            <p:ph idx="1"/>
          </p:nvPr>
        </p:nvSpPr>
        <p:spPr/>
        <p:txBody>
          <a:bodyPr/>
          <a:lstStyle/>
          <a:p>
            <a:pPr marL="0" indent="0">
              <a:buNone/>
            </a:pPr>
            <a:r>
              <a:rPr lang="nb-NO" b="1" u="sng" dirty="0"/>
              <a:t>Evangeliet burde drive den kristne til å:</a:t>
            </a:r>
          </a:p>
          <a:p>
            <a:pPr marL="457200" lvl="0" indent="-457200">
              <a:buFont typeface="+mj-lt"/>
              <a:buAutoNum type="arabicParenR"/>
            </a:pPr>
            <a:r>
              <a:rPr lang="nb-NO" b="1" dirty="0"/>
              <a:t>Ikke lenger leve for seg selv (12:1-2)</a:t>
            </a:r>
            <a:br>
              <a:rPr lang="nb-NO" b="1" dirty="0"/>
            </a:br>
            <a:endParaRPr lang="nb-NO" b="1" dirty="0"/>
          </a:p>
          <a:p>
            <a:pPr marL="457200" lvl="0" indent="-457200">
              <a:buFont typeface="+mj-lt"/>
              <a:buAutoNum type="arabicParenR"/>
            </a:pPr>
            <a:r>
              <a:rPr lang="nb-NO" b="1" dirty="0"/>
              <a:t>Tjene i menigheten (12:3-8)</a:t>
            </a:r>
            <a:br>
              <a:rPr lang="nb-NO" b="1" dirty="0"/>
            </a:br>
            <a:endParaRPr lang="nb-NO" b="1" dirty="0"/>
          </a:p>
          <a:p>
            <a:pPr marL="457200" lvl="0" indent="-457200">
              <a:buFont typeface="+mj-lt"/>
              <a:buAutoNum type="arabicParenR"/>
            </a:pPr>
            <a:r>
              <a:rPr lang="nb-NO" b="1" dirty="0"/>
              <a:t>Vise kjærlige handlinger/holdninger overfor: (12:9-21)</a:t>
            </a:r>
          </a:p>
          <a:p>
            <a:pPr marL="674370" lvl="1" indent="-400050">
              <a:buFont typeface="+mj-lt"/>
              <a:buAutoNum type="romanLcPeriod"/>
            </a:pPr>
            <a:r>
              <a:rPr lang="nb-NO" b="1" i="1" dirty="0"/>
              <a:t>Seg selv (12:9)</a:t>
            </a:r>
          </a:p>
          <a:p>
            <a:pPr marL="674370" lvl="1" indent="-400050">
              <a:buFont typeface="+mj-lt"/>
              <a:buAutoNum type="romanLcPeriod"/>
            </a:pPr>
            <a:r>
              <a:rPr lang="nb-NO" b="1" i="1" dirty="0"/>
              <a:t>Andre troende (12:10-13 + 15-16)</a:t>
            </a:r>
          </a:p>
          <a:p>
            <a:pPr marL="674370" lvl="1" indent="-400050">
              <a:buFont typeface="+mj-lt"/>
              <a:buAutoNum type="romanLcPeriod"/>
            </a:pPr>
            <a:r>
              <a:rPr lang="nb-NO" b="1" i="1" dirty="0"/>
              <a:t>Ens fiender (14 + 17-21)</a:t>
            </a:r>
          </a:p>
          <a:p>
            <a:endParaRPr lang="nb-NO" dirty="0"/>
          </a:p>
        </p:txBody>
      </p:sp>
    </p:spTree>
    <p:extLst>
      <p:ext uri="{BB962C8B-B14F-4D97-AF65-F5344CB8AC3E}">
        <p14:creationId xmlns:p14="http://schemas.microsoft.com/office/powerpoint/2010/main" val="4056986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left)">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left)">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left)">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left)">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wipe(left)">
                                      <p:cBhvr>
                                        <p:cTn id="3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stretch>
            <a:fillRect/>
          </a:stretch>
        </p:blipFill>
        <p:spPr>
          <a:xfrm>
            <a:off x="0" y="-2704668"/>
            <a:ext cx="12192000" cy="12267336"/>
          </a:xfrm>
          <a:prstGeom prst="rect">
            <a:avLst/>
          </a:prstGeom>
        </p:spPr>
      </p:pic>
      <p:sp>
        <p:nvSpPr>
          <p:cNvPr id="2" name="Title 1"/>
          <p:cNvSpPr>
            <a:spLocks noGrp="1"/>
          </p:cNvSpPr>
          <p:nvPr>
            <p:ph type="title"/>
          </p:nvPr>
        </p:nvSpPr>
        <p:spPr/>
        <p:txBody>
          <a:bodyPr/>
          <a:lstStyle/>
          <a:p>
            <a:r>
              <a:rPr lang="nb-NO" dirty="0">
                <a:solidFill>
                  <a:schemeClr val="bg1"/>
                </a:solidFill>
              </a:rPr>
              <a:t>Anbefaling</a:t>
            </a:r>
          </a:p>
        </p:txBody>
      </p:sp>
      <p:sp>
        <p:nvSpPr>
          <p:cNvPr id="3" name="Content Placeholder 2"/>
          <p:cNvSpPr>
            <a:spLocks noGrp="1"/>
          </p:cNvSpPr>
          <p:nvPr>
            <p:ph idx="1"/>
          </p:nvPr>
        </p:nvSpPr>
        <p:spPr>
          <a:solidFill>
            <a:srgbClr val="000000">
              <a:alpha val="45882"/>
            </a:srgbClr>
          </a:solidFill>
        </p:spPr>
        <p:txBody>
          <a:bodyPr>
            <a:normAutofit/>
          </a:bodyPr>
          <a:lstStyle/>
          <a:p>
            <a:pPr marL="0" indent="0">
              <a:buNone/>
            </a:pPr>
            <a:r>
              <a:rPr lang="nb-NO" sz="2800" dirty="0">
                <a:solidFill>
                  <a:schemeClr val="bg1"/>
                </a:solidFill>
                <a:effectLst>
                  <a:outerShdw blurRad="38100" dist="38100" dir="2700000" algn="tl">
                    <a:srgbClr val="000000">
                      <a:alpha val="43137"/>
                    </a:srgbClr>
                  </a:outerShdw>
                </a:effectLst>
              </a:rPr>
              <a:t>«Dette brevet er det egentlige hovedstykket i Det nye testamentet, og det aller reneste evangelium.</a:t>
            </a:r>
          </a:p>
          <a:p>
            <a:pPr marL="0" indent="0">
              <a:buNone/>
            </a:pPr>
            <a:r>
              <a:rPr lang="nb-NO" sz="2800" dirty="0">
                <a:solidFill>
                  <a:schemeClr val="bg1"/>
                </a:solidFill>
                <a:effectLst>
                  <a:outerShdw blurRad="38100" dist="38100" dir="2700000" algn="tl">
                    <a:srgbClr val="000000">
                      <a:alpha val="43137"/>
                    </a:srgbClr>
                  </a:outerShdw>
                </a:effectLst>
              </a:rPr>
              <a:t>Det er vel verdt at den kristne ikke bare kan det ord for ord utenat, men at han også omgås med det daglig som sjelens daglige brød. Det kan nemlig aldri leses eller studeres for mye eller for grundig.</a:t>
            </a:r>
          </a:p>
          <a:p>
            <a:pPr marL="0" indent="0">
              <a:buNone/>
            </a:pPr>
            <a:r>
              <a:rPr lang="nb-NO" sz="2800" dirty="0">
                <a:solidFill>
                  <a:schemeClr val="bg1"/>
                </a:solidFill>
                <a:effectLst>
                  <a:outerShdw blurRad="38100" dist="38100" dir="2700000" algn="tl">
                    <a:srgbClr val="000000">
                      <a:alpha val="43137"/>
                    </a:srgbClr>
                  </a:outerShdw>
                </a:effectLst>
              </a:rPr>
              <a:t>Jo mer man beskjeftiger seg med det, desto mer kostelig blir det og smaker det.» </a:t>
            </a:r>
          </a:p>
          <a:p>
            <a:pPr marL="0" indent="0">
              <a:buNone/>
            </a:pPr>
            <a:r>
              <a:rPr lang="nb-NO" sz="2800" i="1" dirty="0">
                <a:solidFill>
                  <a:schemeClr val="bg1"/>
                </a:solidFill>
                <a:effectLst>
                  <a:outerShdw blurRad="38100" dist="38100" dir="2700000" algn="tl">
                    <a:srgbClr val="000000">
                      <a:alpha val="43137"/>
                    </a:srgbClr>
                  </a:outerShdw>
                </a:effectLst>
              </a:rPr>
              <a:t>(Martin Luther i sin fortale til Romerbrevet)</a:t>
            </a:r>
          </a:p>
        </p:txBody>
      </p:sp>
    </p:spTree>
    <p:extLst>
      <p:ext uri="{BB962C8B-B14F-4D97-AF65-F5344CB8AC3E}">
        <p14:creationId xmlns:p14="http://schemas.microsoft.com/office/powerpoint/2010/main" val="8431202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500"/>
                                        <p:tgtEl>
                                          <p:spTgt spid="3">
                                            <p:bg/>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500"/>
                                        <p:tgtEl>
                                          <p:spTgt spid="3">
                                            <p:txEl>
                                              <p:pRg st="0" end="0"/>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500"/>
                                        <p:tgtEl>
                                          <p:spTgt spid="3">
                                            <p:txEl>
                                              <p:pRg st="1" end="1"/>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Effect transition="in" filter="fade">
                                      <p:cBhvr>
                                        <p:cTn id="16" dur="500"/>
                                        <p:tgtEl>
                                          <p:spTgt spid="3">
                                            <p:txEl>
                                              <p:pRg st="2" end="2"/>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Autofit/>
          </a:bodyPr>
          <a:lstStyle/>
          <a:p>
            <a:r>
              <a:rPr lang="nb-NO" sz="4000" dirty="0"/>
              <a:t>Å leve i evangeliets lys (rom 12-13)</a:t>
            </a:r>
            <a:br>
              <a:rPr lang="nb-NO" sz="4400" dirty="0"/>
            </a:br>
            <a:r>
              <a:rPr lang="nb-NO" sz="2800" dirty="0"/>
              <a:t>- Hvordan leve et «normalt» kristenliv</a:t>
            </a:r>
          </a:p>
        </p:txBody>
      </p:sp>
      <p:sp>
        <p:nvSpPr>
          <p:cNvPr id="3" name="Plassholder for innhold 2"/>
          <p:cNvSpPr>
            <a:spLocks noGrp="1"/>
          </p:cNvSpPr>
          <p:nvPr>
            <p:ph idx="1"/>
          </p:nvPr>
        </p:nvSpPr>
        <p:spPr/>
        <p:txBody>
          <a:bodyPr/>
          <a:lstStyle/>
          <a:p>
            <a:pPr marL="0" indent="0">
              <a:buNone/>
            </a:pPr>
            <a:r>
              <a:rPr lang="nb-NO" b="1" u="sng" dirty="0"/>
              <a:t>Evangeliet burde drive den kristne til å:</a:t>
            </a:r>
          </a:p>
          <a:p>
            <a:pPr marL="457200" lvl="0" indent="-457200">
              <a:buFont typeface="+mj-lt"/>
              <a:buAutoNum type="arabicParenR" startAt="4"/>
            </a:pPr>
            <a:r>
              <a:rPr lang="nb-NO" b="1" dirty="0"/>
              <a:t>Underordne seg myndighetene som: (13:1-7)</a:t>
            </a:r>
          </a:p>
          <a:p>
            <a:pPr marL="674370" lvl="1" indent="-400050">
              <a:buFont typeface="+mj-lt"/>
              <a:buAutoNum type="romanLcPeriod"/>
            </a:pPr>
            <a:r>
              <a:rPr lang="nb-NO" b="1" i="1" dirty="0"/>
              <a:t>Er innsatt av Gud (13:1-2) </a:t>
            </a:r>
          </a:p>
          <a:p>
            <a:pPr marL="674370" lvl="1" indent="-400050">
              <a:buFont typeface="+mj-lt"/>
              <a:buAutoNum type="romanLcPeriod"/>
            </a:pPr>
            <a:r>
              <a:rPr lang="nb-NO" b="1" i="1" dirty="0"/>
              <a:t>Tjener Gud (13:3-7)</a:t>
            </a:r>
            <a:br>
              <a:rPr lang="nb-NO" b="1" i="1" dirty="0"/>
            </a:br>
            <a:endParaRPr lang="nb-NO" b="1" i="1" dirty="0"/>
          </a:p>
          <a:p>
            <a:pPr marL="457200" lvl="0" indent="-457200">
              <a:buFont typeface="+mj-lt"/>
              <a:buAutoNum type="arabicParenR" startAt="4"/>
            </a:pPr>
            <a:r>
              <a:rPr lang="nb-NO" b="1" dirty="0"/>
              <a:t>Elske sin neste (13:8-10)</a:t>
            </a:r>
            <a:br>
              <a:rPr lang="nb-NO" b="1" dirty="0"/>
            </a:br>
            <a:endParaRPr lang="nb-NO" b="1" dirty="0"/>
          </a:p>
          <a:p>
            <a:pPr marL="457200" lvl="0" indent="-457200">
              <a:buFont typeface="+mj-lt"/>
              <a:buAutoNum type="arabicParenR" startAt="4"/>
            </a:pPr>
            <a:r>
              <a:rPr lang="nb-NO" b="1" dirty="0"/>
              <a:t>Ikle seg Kristus (13:11-14)</a:t>
            </a:r>
          </a:p>
          <a:p>
            <a:endParaRPr lang="nb-NO" dirty="0"/>
          </a:p>
        </p:txBody>
      </p:sp>
    </p:spTree>
    <p:extLst>
      <p:ext uri="{BB962C8B-B14F-4D97-AF65-F5344CB8AC3E}">
        <p14:creationId xmlns:p14="http://schemas.microsoft.com/office/powerpoint/2010/main" val="18322651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left)">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left)">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left)">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left)">
                                      <p:cBhvr>
                                        <p:cTn id="2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a:t>Det kristne fellesskapet</a:t>
            </a:r>
          </a:p>
        </p:txBody>
      </p:sp>
      <p:sp>
        <p:nvSpPr>
          <p:cNvPr id="3" name="Plassholder for innhold 2"/>
          <p:cNvSpPr>
            <a:spLocks noGrp="1"/>
          </p:cNvSpPr>
          <p:nvPr>
            <p:ph idx="1"/>
          </p:nvPr>
        </p:nvSpPr>
        <p:spPr/>
        <p:txBody>
          <a:bodyPr/>
          <a:lstStyle/>
          <a:p>
            <a:r>
              <a:rPr lang="nb-NO" dirty="0"/>
              <a:t>Utfordringer i fellesskapet</a:t>
            </a:r>
          </a:p>
          <a:p>
            <a:pPr lvl="1"/>
            <a:r>
              <a:rPr lang="nb-NO" dirty="0"/>
              <a:t>Individuelt ansvar (14:1-23)</a:t>
            </a:r>
          </a:p>
          <a:p>
            <a:pPr lvl="1"/>
            <a:r>
              <a:rPr lang="nb-NO"/>
              <a:t>Enhet (15:1-13</a:t>
            </a:r>
            <a:r>
              <a:rPr lang="nb-NO" dirty="0"/>
              <a:t>)</a:t>
            </a:r>
          </a:p>
          <a:p>
            <a:r>
              <a:rPr lang="nb-NO" dirty="0"/>
              <a:t>Paulus og fellesskapet</a:t>
            </a:r>
          </a:p>
          <a:p>
            <a:r>
              <a:rPr lang="nb-NO" dirty="0"/>
              <a:t>Æren tilhører Gud</a:t>
            </a:r>
          </a:p>
        </p:txBody>
      </p:sp>
    </p:spTree>
    <p:extLst>
      <p:ext uri="{BB962C8B-B14F-4D97-AF65-F5344CB8AC3E}">
        <p14:creationId xmlns:p14="http://schemas.microsoft.com/office/powerpoint/2010/main" val="6927869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dirty="0"/>
              <a:t>Om brevet</a:t>
            </a:r>
          </a:p>
        </p:txBody>
      </p:sp>
      <p:sp>
        <p:nvSpPr>
          <p:cNvPr id="3" name="Content Placeholder 2"/>
          <p:cNvSpPr>
            <a:spLocks noGrp="1"/>
          </p:cNvSpPr>
          <p:nvPr>
            <p:ph idx="1"/>
          </p:nvPr>
        </p:nvSpPr>
        <p:spPr/>
        <p:txBody>
          <a:bodyPr/>
          <a:lstStyle/>
          <a:p>
            <a:r>
              <a:rPr lang="nb-NO" dirty="0"/>
              <a:t>Forfatter: Apostelen Paulus</a:t>
            </a:r>
          </a:p>
          <a:p>
            <a:pPr lvl="1"/>
            <a:r>
              <a:rPr lang="nb-NO" dirty="0"/>
              <a:t>vinteren 56-57 e. Kr. (ca. 25 år etter pinsedag), ca. 20 år etter Paulus’ omvendelse</a:t>
            </a:r>
          </a:p>
          <a:p>
            <a:pPr lvl="1"/>
            <a:r>
              <a:rPr lang="nb-NO" dirty="0"/>
              <a:t>Nero er nylig blitt keiser</a:t>
            </a:r>
          </a:p>
          <a:p>
            <a:r>
              <a:rPr lang="nb-NO" dirty="0"/>
              <a:t>Tema: De gode nyhetene</a:t>
            </a:r>
          </a:p>
          <a:p>
            <a:r>
              <a:rPr lang="nb-NO" dirty="0"/>
              <a:t>Årsak: Paulus var blitt forhindret</a:t>
            </a:r>
          </a:p>
          <a:p>
            <a:pPr marL="0" indent="0">
              <a:buNone/>
            </a:pPr>
            <a:endParaRPr lang="nb-NO" dirty="0"/>
          </a:p>
          <a:p>
            <a:endParaRPr lang="nb-NO" dirty="0"/>
          </a:p>
        </p:txBody>
      </p:sp>
    </p:spTree>
    <p:extLst>
      <p:ext uri="{BB962C8B-B14F-4D97-AF65-F5344CB8AC3E}">
        <p14:creationId xmlns:p14="http://schemas.microsoft.com/office/powerpoint/2010/main" val="34292507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dirty="0"/>
              <a:t>Spennvidde</a:t>
            </a:r>
          </a:p>
        </p:txBody>
      </p:sp>
      <p:sp>
        <p:nvSpPr>
          <p:cNvPr id="3" name="Content Placeholder 2"/>
          <p:cNvSpPr>
            <a:spLocks noGrp="1"/>
          </p:cNvSpPr>
          <p:nvPr>
            <p:ph idx="1"/>
          </p:nvPr>
        </p:nvSpPr>
        <p:spPr/>
        <p:txBody>
          <a:bodyPr>
            <a:normAutofit/>
          </a:bodyPr>
          <a:lstStyle/>
          <a:p>
            <a:r>
              <a:rPr lang="nb-NO" dirty="0"/>
              <a:t>Under vreden (1:18)</a:t>
            </a:r>
          </a:p>
          <a:p>
            <a:pPr lvl="1"/>
            <a:r>
              <a:rPr lang="nb-NO" dirty="0"/>
              <a:t>frelst fra vreden (5:9)</a:t>
            </a:r>
          </a:p>
          <a:p>
            <a:r>
              <a:rPr lang="nb-NO" dirty="0"/>
              <a:t>Fordømt som syndere (3:23)</a:t>
            </a:r>
          </a:p>
          <a:p>
            <a:pPr lvl="1"/>
            <a:r>
              <a:rPr lang="nb-NO" dirty="0"/>
              <a:t>erklært rettferdig (3:26), ingen fordømmelse (8:1)</a:t>
            </a:r>
          </a:p>
          <a:p>
            <a:r>
              <a:rPr lang="nb-NO" dirty="0"/>
              <a:t>Gudshatere (1:30)</a:t>
            </a:r>
          </a:p>
          <a:p>
            <a:pPr lvl="1"/>
            <a:r>
              <a:rPr lang="nb-NO" dirty="0"/>
              <a:t>dem som elsker Gud (8:28)</a:t>
            </a:r>
          </a:p>
        </p:txBody>
      </p:sp>
    </p:spTree>
    <p:extLst>
      <p:ext uri="{BB962C8B-B14F-4D97-AF65-F5344CB8AC3E}">
        <p14:creationId xmlns:p14="http://schemas.microsoft.com/office/powerpoint/2010/main" val="25629927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dirty="0"/>
              <a:t>Spennvidde</a:t>
            </a:r>
          </a:p>
        </p:txBody>
      </p:sp>
      <p:sp>
        <p:nvSpPr>
          <p:cNvPr id="3" name="Content Placeholder 2"/>
          <p:cNvSpPr>
            <a:spLocks noGrp="1"/>
          </p:cNvSpPr>
          <p:nvPr>
            <p:ph idx="1"/>
          </p:nvPr>
        </p:nvSpPr>
        <p:spPr/>
        <p:txBody>
          <a:bodyPr>
            <a:normAutofit/>
          </a:bodyPr>
          <a:lstStyle/>
          <a:p>
            <a:r>
              <a:rPr lang="nb-NO" dirty="0"/>
              <a:t>Fortapt med og uten loven (2:17ff)</a:t>
            </a:r>
          </a:p>
          <a:p>
            <a:pPr lvl="1"/>
            <a:r>
              <a:rPr lang="nb-NO" dirty="0"/>
              <a:t>loven oppfylt i oss (8:4), kjærlighet (13:8+10)</a:t>
            </a:r>
          </a:p>
          <a:p>
            <a:r>
              <a:rPr lang="nb-NO" dirty="0"/>
              <a:t>Slave</a:t>
            </a:r>
          </a:p>
          <a:p>
            <a:pPr lvl="1"/>
            <a:r>
              <a:rPr lang="nb-NO" dirty="0"/>
              <a:t>fri</a:t>
            </a:r>
          </a:p>
          <a:p>
            <a:r>
              <a:rPr lang="nb-NO" dirty="0"/>
              <a:t>Synder</a:t>
            </a:r>
          </a:p>
          <a:p>
            <a:pPr lvl="1"/>
            <a:r>
              <a:rPr lang="nb-NO" dirty="0"/>
              <a:t>rettferdig</a:t>
            </a:r>
          </a:p>
          <a:p>
            <a:r>
              <a:rPr lang="nb-NO" dirty="0"/>
              <a:t>Ingen framtid</a:t>
            </a:r>
          </a:p>
          <a:p>
            <a:pPr lvl="1"/>
            <a:r>
              <a:rPr lang="nb-NO" dirty="0"/>
              <a:t>framtid og håp</a:t>
            </a:r>
          </a:p>
          <a:p>
            <a:endParaRPr lang="nb-NO" dirty="0"/>
          </a:p>
        </p:txBody>
      </p:sp>
    </p:spTree>
    <p:extLst>
      <p:ext uri="{BB962C8B-B14F-4D97-AF65-F5344CB8AC3E}">
        <p14:creationId xmlns:p14="http://schemas.microsoft.com/office/powerpoint/2010/main" val="9110670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dirty="0"/>
              <a:t>Innledning</a:t>
            </a:r>
          </a:p>
        </p:txBody>
      </p:sp>
      <p:sp>
        <p:nvSpPr>
          <p:cNvPr id="3" name="Content Placeholder 2"/>
          <p:cNvSpPr>
            <a:spLocks noGrp="1"/>
          </p:cNvSpPr>
          <p:nvPr>
            <p:ph idx="1"/>
          </p:nvPr>
        </p:nvSpPr>
        <p:spPr/>
        <p:txBody>
          <a:bodyPr/>
          <a:lstStyle/>
          <a:p>
            <a:r>
              <a:rPr lang="nb-NO" dirty="0"/>
              <a:t>Guds evangelium</a:t>
            </a:r>
          </a:p>
          <a:p>
            <a:r>
              <a:rPr lang="nb-NO" dirty="0"/>
              <a:t>Om Sønnen</a:t>
            </a:r>
          </a:p>
          <a:p>
            <a:r>
              <a:rPr lang="nb-NO" dirty="0"/>
              <a:t>Troens lydighet</a:t>
            </a:r>
          </a:p>
          <a:p>
            <a:r>
              <a:rPr lang="nb-NO" dirty="0"/>
              <a:t>En Guds kraft til frelse</a:t>
            </a:r>
          </a:p>
        </p:txBody>
      </p:sp>
    </p:spTree>
    <p:extLst>
      <p:ext uri="{BB962C8B-B14F-4D97-AF65-F5344CB8AC3E}">
        <p14:creationId xmlns:p14="http://schemas.microsoft.com/office/powerpoint/2010/main" val="41909524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dirty="0"/>
              <a:t>Evangeliet</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74742086"/>
              </p:ext>
            </p:extLst>
          </p:nvPr>
        </p:nvGraphicFramePr>
        <p:xfrm>
          <a:off x="1069975" y="2120900"/>
          <a:ext cx="10058400" cy="4394200"/>
        </p:xfrm>
        <a:graphic>
          <a:graphicData uri="http://schemas.openxmlformats.org/drawingml/2006/table">
            <a:tbl>
              <a:tblPr bandRow="1">
                <a:tableStyleId>{5C22544A-7EE6-4342-B048-85BDC9FD1C3A}</a:tableStyleId>
              </a:tblPr>
              <a:tblGrid>
                <a:gridCol w="5029200">
                  <a:extLst>
                    <a:ext uri="{9D8B030D-6E8A-4147-A177-3AD203B41FA5}">
                      <a16:colId xmlns:a16="http://schemas.microsoft.com/office/drawing/2014/main" val="2819032251"/>
                    </a:ext>
                  </a:extLst>
                </a:gridCol>
                <a:gridCol w="5029200">
                  <a:extLst>
                    <a:ext uri="{9D8B030D-6E8A-4147-A177-3AD203B41FA5}">
                      <a16:colId xmlns:a16="http://schemas.microsoft.com/office/drawing/2014/main" val="3014014404"/>
                    </a:ext>
                  </a:extLst>
                </a:gridCol>
              </a:tblGrid>
              <a:tr h="370840">
                <a:tc gridSpan="2">
                  <a:txBody>
                    <a:bodyPr/>
                    <a:lstStyle/>
                    <a:p>
                      <a:pPr algn="ctr"/>
                      <a:r>
                        <a:rPr lang="nb-NO" dirty="0"/>
                        <a:t>Innledning</a:t>
                      </a:r>
                      <a:r>
                        <a:rPr lang="nb-NO" baseline="0" dirty="0"/>
                        <a:t> (1:1-17)</a:t>
                      </a:r>
                      <a:endParaRPr lang="nb-NO" dirty="0"/>
                    </a:p>
                  </a:txBody>
                  <a:tcPr/>
                </a:tc>
                <a:tc hMerge="1">
                  <a:txBody>
                    <a:bodyPr/>
                    <a:lstStyle/>
                    <a:p>
                      <a:endParaRPr lang="nb-NO" dirty="0"/>
                    </a:p>
                  </a:txBody>
                  <a:tcPr/>
                </a:tc>
                <a:extLst>
                  <a:ext uri="{0D108BD9-81ED-4DB2-BD59-A6C34878D82A}">
                    <a16:rowId xmlns:a16="http://schemas.microsoft.com/office/drawing/2014/main" val="3183689521"/>
                  </a:ext>
                </a:extLst>
              </a:tr>
              <a:tr h="370840">
                <a:tc>
                  <a:txBody>
                    <a:bodyPr/>
                    <a:lstStyle/>
                    <a:p>
                      <a:r>
                        <a:rPr lang="nb-NO" b="1" dirty="0"/>
                        <a:t>Evangeliet</a:t>
                      </a:r>
                      <a:r>
                        <a:rPr lang="nb-NO" b="1" baseline="0" dirty="0"/>
                        <a:t> og s</a:t>
                      </a:r>
                      <a:r>
                        <a:rPr lang="nb-NO" b="1" dirty="0"/>
                        <a:t>yndene våre</a:t>
                      </a:r>
                      <a:r>
                        <a:rPr lang="nb-NO" b="1" baseline="0" dirty="0"/>
                        <a:t> (1:18-4:25)</a:t>
                      </a:r>
                    </a:p>
                    <a:p>
                      <a:r>
                        <a:rPr lang="nb-NO" baseline="0" dirty="0"/>
                        <a:t>Skylden vår, det vi har gjort</a:t>
                      </a:r>
                    </a:p>
                    <a:p>
                      <a:r>
                        <a:rPr lang="nb-NO" baseline="0" dirty="0"/>
                        <a:t>Frihet fra skyld og syndens straff</a:t>
                      </a:r>
                    </a:p>
                    <a:p>
                      <a:br>
                        <a:rPr lang="nb-NO" baseline="0" dirty="0"/>
                      </a:br>
                      <a:r>
                        <a:rPr lang="nb-NO" baseline="0" dirty="0"/>
                        <a:t>Fortid</a:t>
                      </a:r>
                    </a:p>
                    <a:p>
                      <a:endParaRPr lang="nb-NO" baseline="0" dirty="0"/>
                    </a:p>
                    <a:p>
                      <a:r>
                        <a:rPr lang="nb-NO" i="1" dirty="0"/>
                        <a:t>Bro: Guds kjærlighet (5:1-11)</a:t>
                      </a:r>
                    </a:p>
                  </a:txBody>
                  <a:tcPr/>
                </a:tc>
                <a:tc>
                  <a:txBody>
                    <a:bodyPr/>
                    <a:lstStyle/>
                    <a:p>
                      <a:r>
                        <a:rPr lang="nb-NO" b="1" dirty="0"/>
                        <a:t>Evangeliet</a:t>
                      </a:r>
                      <a:r>
                        <a:rPr lang="nb-NO" b="1" baseline="0" dirty="0"/>
                        <a:t> og Guds plan (9:1-11:32)</a:t>
                      </a:r>
                    </a:p>
                    <a:p>
                      <a:r>
                        <a:rPr lang="nb-NO" b="0" baseline="0" dirty="0"/>
                        <a:t>Guds løfter har ikke slått feil. Gud har kontroll.</a:t>
                      </a:r>
                    </a:p>
                    <a:p>
                      <a:endParaRPr lang="nb-NO" b="0" baseline="0" dirty="0"/>
                    </a:p>
                    <a:p>
                      <a:r>
                        <a:rPr lang="nb-NO" b="0" baseline="0" dirty="0"/>
                        <a:t>Fortid og framtid</a:t>
                      </a:r>
                    </a:p>
                    <a:p>
                      <a:endParaRPr lang="nb-NO" b="0"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nb-NO" i="1" dirty="0"/>
                        <a:t>Bro: Guds visdom (11:33-36)</a:t>
                      </a:r>
                    </a:p>
                  </a:txBody>
                  <a:tcPr/>
                </a:tc>
                <a:extLst>
                  <a:ext uri="{0D108BD9-81ED-4DB2-BD59-A6C34878D82A}">
                    <a16:rowId xmlns:a16="http://schemas.microsoft.com/office/drawing/2014/main" val="3606124209"/>
                  </a:ext>
                </a:extLst>
              </a:tr>
              <a:tr h="370840">
                <a:tc>
                  <a:txBody>
                    <a:bodyPr/>
                    <a:lstStyle/>
                    <a:p>
                      <a:r>
                        <a:rPr lang="nb-NO" b="1" dirty="0"/>
                        <a:t>Evangeliet og synden i oss (5:12-8:30)</a:t>
                      </a:r>
                    </a:p>
                    <a:p>
                      <a:r>
                        <a:rPr lang="nb-NO" b="0" dirty="0"/>
                        <a:t>Syndig</a:t>
                      </a:r>
                      <a:r>
                        <a:rPr lang="nb-NO" b="0" baseline="0" dirty="0"/>
                        <a:t> natur, det som gjør at vi synder</a:t>
                      </a:r>
                    </a:p>
                    <a:p>
                      <a:r>
                        <a:rPr lang="nb-NO" b="0" baseline="0" dirty="0"/>
                        <a:t>Frihet fra syndens makt</a:t>
                      </a:r>
                    </a:p>
                    <a:p>
                      <a:endParaRPr lang="nb-NO" b="0" baseline="0" dirty="0"/>
                    </a:p>
                    <a:p>
                      <a:r>
                        <a:rPr lang="nb-NO" b="0" baseline="0" dirty="0"/>
                        <a:t>Nåtid</a:t>
                      </a:r>
                    </a:p>
                    <a:p>
                      <a:endParaRPr lang="nb-NO" b="0" dirty="0"/>
                    </a:p>
                    <a:p>
                      <a:pPr marL="0" marR="0" lvl="0" indent="0" algn="l" defTabSz="914400" rtl="0" eaLnBrk="1" fontAlgn="auto" latinLnBrk="0" hangingPunct="1">
                        <a:lnSpc>
                          <a:spcPct val="100000"/>
                        </a:lnSpc>
                        <a:spcBef>
                          <a:spcPts val="0"/>
                        </a:spcBef>
                        <a:spcAft>
                          <a:spcPts val="0"/>
                        </a:spcAft>
                        <a:buClrTx/>
                        <a:buSzTx/>
                        <a:buFontTx/>
                        <a:buNone/>
                        <a:tabLst/>
                        <a:defRPr/>
                      </a:pPr>
                      <a:r>
                        <a:rPr lang="nb-NO" i="1" dirty="0"/>
                        <a:t>Bro: Guds kjærlighet (8:31-39)</a:t>
                      </a:r>
                    </a:p>
                  </a:txBody>
                  <a:tcPr/>
                </a:tc>
                <a:tc>
                  <a:txBody>
                    <a:bodyPr/>
                    <a:lstStyle/>
                    <a:p>
                      <a:r>
                        <a:rPr lang="nb-NO" b="1" dirty="0"/>
                        <a:t>Evangeliet</a:t>
                      </a:r>
                      <a:r>
                        <a:rPr lang="nb-NO" b="1" baseline="0" dirty="0"/>
                        <a:t> og livsstilen vår (12:1-16:23)</a:t>
                      </a:r>
                    </a:p>
                    <a:p>
                      <a:r>
                        <a:rPr lang="nb-NO" b="0" baseline="0" dirty="0"/>
                        <a:t>Et liv i samklang med evangeliet</a:t>
                      </a:r>
                    </a:p>
                    <a:p>
                      <a:endParaRPr lang="nb-NO" b="0" baseline="0" dirty="0"/>
                    </a:p>
                    <a:p>
                      <a:r>
                        <a:rPr lang="nb-NO" b="0" baseline="0" dirty="0"/>
                        <a:t>Nåtid</a:t>
                      </a:r>
                    </a:p>
                    <a:p>
                      <a:endParaRPr lang="nb-NO" b="0" baseline="0" dirty="0"/>
                    </a:p>
                    <a:p>
                      <a:r>
                        <a:rPr lang="nb-NO" i="1" baseline="0" dirty="0"/>
                        <a:t>Avslutning: Guds visdom (16:24-27)</a:t>
                      </a:r>
                      <a:endParaRPr lang="nb-NO" i="1" dirty="0"/>
                    </a:p>
                  </a:txBody>
                  <a:tcPr/>
                </a:tc>
                <a:extLst>
                  <a:ext uri="{0D108BD9-81ED-4DB2-BD59-A6C34878D82A}">
                    <a16:rowId xmlns:a16="http://schemas.microsoft.com/office/drawing/2014/main" val="1329436771"/>
                  </a:ext>
                </a:extLst>
              </a:tr>
            </a:tbl>
          </a:graphicData>
        </a:graphic>
      </p:graphicFrame>
    </p:spTree>
    <p:extLst>
      <p:ext uri="{BB962C8B-B14F-4D97-AF65-F5344CB8AC3E}">
        <p14:creationId xmlns:p14="http://schemas.microsoft.com/office/powerpoint/2010/main" val="41207812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Program</a:t>
            </a:r>
            <a:endParaRPr lang="nb-NO" dirty="0"/>
          </a:p>
        </p:txBody>
      </p:sp>
      <p:sp>
        <p:nvSpPr>
          <p:cNvPr id="3" name="Content Placeholder 2"/>
          <p:cNvSpPr>
            <a:spLocks noGrp="1"/>
          </p:cNvSpPr>
          <p:nvPr>
            <p:ph idx="1"/>
          </p:nvPr>
        </p:nvSpPr>
        <p:spPr/>
        <p:txBody>
          <a:bodyPr>
            <a:normAutofit lnSpcReduction="10000"/>
          </a:bodyPr>
          <a:lstStyle/>
          <a:p>
            <a:r>
              <a:rPr lang="en-US" dirty="0" err="1"/>
              <a:t>Onsdag</a:t>
            </a:r>
            <a:endParaRPr lang="en-US" dirty="0"/>
          </a:p>
          <a:p>
            <a:pPr lvl="1"/>
            <a:r>
              <a:rPr lang="en-US" dirty="0" err="1"/>
              <a:t>Innledning</a:t>
            </a:r>
            <a:r>
              <a:rPr lang="en-US" dirty="0"/>
              <a:t> / </a:t>
            </a:r>
            <a:r>
              <a:rPr lang="en-US" dirty="0" err="1"/>
              <a:t>oversikt</a:t>
            </a:r>
            <a:endParaRPr lang="en-US" dirty="0"/>
          </a:p>
          <a:p>
            <a:pPr lvl="1"/>
            <a:r>
              <a:rPr lang="en-US" dirty="0" err="1"/>
              <a:t>Evangeliet</a:t>
            </a:r>
            <a:r>
              <a:rPr lang="en-US" dirty="0"/>
              <a:t> </a:t>
            </a:r>
            <a:r>
              <a:rPr lang="en-US" dirty="0" err="1"/>
              <a:t>og</a:t>
            </a:r>
            <a:r>
              <a:rPr lang="en-US" dirty="0"/>
              <a:t> </a:t>
            </a:r>
            <a:r>
              <a:rPr lang="en-US" dirty="0" err="1"/>
              <a:t>syndene</a:t>
            </a:r>
            <a:r>
              <a:rPr lang="en-US" dirty="0"/>
              <a:t> </a:t>
            </a:r>
            <a:r>
              <a:rPr lang="en-US" dirty="0" err="1"/>
              <a:t>våre</a:t>
            </a:r>
            <a:r>
              <a:rPr lang="en-US" dirty="0"/>
              <a:t> (1:18-3:26)</a:t>
            </a:r>
          </a:p>
          <a:p>
            <a:r>
              <a:rPr lang="en-US" dirty="0" err="1"/>
              <a:t>Torsdag</a:t>
            </a:r>
            <a:endParaRPr lang="en-US" dirty="0"/>
          </a:p>
          <a:p>
            <a:pPr lvl="1"/>
            <a:r>
              <a:rPr lang="en-US" dirty="0" err="1"/>
              <a:t>Evangeliet</a:t>
            </a:r>
            <a:r>
              <a:rPr lang="en-US" dirty="0"/>
              <a:t> </a:t>
            </a:r>
            <a:r>
              <a:rPr lang="en-US" dirty="0" err="1"/>
              <a:t>og</a:t>
            </a:r>
            <a:r>
              <a:rPr lang="en-US" dirty="0"/>
              <a:t> </a:t>
            </a:r>
            <a:r>
              <a:rPr lang="en-US" dirty="0" err="1"/>
              <a:t>syndene</a:t>
            </a:r>
            <a:r>
              <a:rPr lang="en-US" dirty="0"/>
              <a:t> </a:t>
            </a:r>
            <a:r>
              <a:rPr lang="en-US" dirty="0" err="1"/>
              <a:t>våre</a:t>
            </a:r>
            <a:r>
              <a:rPr lang="en-US" dirty="0"/>
              <a:t> (3:27-5:11)</a:t>
            </a:r>
          </a:p>
          <a:p>
            <a:pPr lvl="1"/>
            <a:r>
              <a:rPr lang="en-US" dirty="0" err="1"/>
              <a:t>Evangeliet</a:t>
            </a:r>
            <a:r>
              <a:rPr lang="en-US" dirty="0"/>
              <a:t> </a:t>
            </a:r>
            <a:r>
              <a:rPr lang="en-US" dirty="0" err="1"/>
              <a:t>og</a:t>
            </a:r>
            <a:r>
              <a:rPr lang="en-US" dirty="0"/>
              <a:t> </a:t>
            </a:r>
            <a:r>
              <a:rPr lang="en-US" dirty="0" err="1"/>
              <a:t>synden</a:t>
            </a:r>
            <a:r>
              <a:rPr lang="en-US" dirty="0"/>
              <a:t> </a:t>
            </a:r>
            <a:r>
              <a:rPr lang="en-US" dirty="0" err="1"/>
              <a:t>i</a:t>
            </a:r>
            <a:r>
              <a:rPr lang="en-US" dirty="0"/>
              <a:t> </a:t>
            </a:r>
            <a:r>
              <a:rPr lang="en-US" dirty="0" err="1"/>
              <a:t>oss</a:t>
            </a:r>
            <a:r>
              <a:rPr lang="en-US" dirty="0"/>
              <a:t> (5:12-6:23)</a:t>
            </a:r>
          </a:p>
          <a:p>
            <a:r>
              <a:rPr lang="en-US" dirty="0" err="1"/>
              <a:t>Fredag</a:t>
            </a:r>
            <a:endParaRPr lang="en-US" dirty="0"/>
          </a:p>
          <a:p>
            <a:pPr lvl="1"/>
            <a:r>
              <a:rPr lang="en-US" dirty="0" err="1"/>
              <a:t>Evangeliet</a:t>
            </a:r>
            <a:r>
              <a:rPr lang="en-US" dirty="0"/>
              <a:t> </a:t>
            </a:r>
            <a:r>
              <a:rPr lang="en-US" dirty="0" err="1"/>
              <a:t>og</a:t>
            </a:r>
            <a:r>
              <a:rPr lang="en-US" dirty="0"/>
              <a:t> </a:t>
            </a:r>
            <a:r>
              <a:rPr lang="en-US" dirty="0" err="1"/>
              <a:t>synden</a:t>
            </a:r>
            <a:r>
              <a:rPr lang="en-US" dirty="0"/>
              <a:t> </a:t>
            </a:r>
            <a:r>
              <a:rPr lang="en-US" dirty="0" err="1"/>
              <a:t>i</a:t>
            </a:r>
            <a:r>
              <a:rPr lang="en-US" dirty="0"/>
              <a:t> </a:t>
            </a:r>
            <a:r>
              <a:rPr lang="en-US" dirty="0" err="1"/>
              <a:t>oss</a:t>
            </a:r>
            <a:r>
              <a:rPr lang="en-US" dirty="0"/>
              <a:t> (7:1-8:39)</a:t>
            </a:r>
          </a:p>
          <a:p>
            <a:pPr lvl="1"/>
            <a:r>
              <a:rPr lang="en-US" dirty="0" err="1"/>
              <a:t>Evangeliet</a:t>
            </a:r>
            <a:r>
              <a:rPr lang="en-US" dirty="0"/>
              <a:t> </a:t>
            </a:r>
            <a:r>
              <a:rPr lang="en-US" dirty="0" err="1"/>
              <a:t>og</a:t>
            </a:r>
            <a:r>
              <a:rPr lang="en-US" dirty="0"/>
              <a:t> </a:t>
            </a:r>
            <a:r>
              <a:rPr lang="en-US" dirty="0" err="1"/>
              <a:t>Guds</a:t>
            </a:r>
            <a:r>
              <a:rPr lang="en-US" dirty="0"/>
              <a:t> plan (9:1-11:36)</a:t>
            </a:r>
          </a:p>
          <a:p>
            <a:r>
              <a:rPr lang="en-US" dirty="0" err="1"/>
              <a:t>Lørdag</a:t>
            </a:r>
            <a:endParaRPr lang="en-US" dirty="0"/>
          </a:p>
          <a:p>
            <a:pPr lvl="1"/>
            <a:r>
              <a:rPr lang="en-US" dirty="0" err="1"/>
              <a:t>Evangeliet</a:t>
            </a:r>
            <a:r>
              <a:rPr lang="en-US" dirty="0"/>
              <a:t> </a:t>
            </a:r>
            <a:r>
              <a:rPr lang="en-US" dirty="0" err="1"/>
              <a:t>og</a:t>
            </a:r>
            <a:r>
              <a:rPr lang="en-US" dirty="0"/>
              <a:t> </a:t>
            </a:r>
            <a:r>
              <a:rPr lang="en-US" dirty="0" err="1"/>
              <a:t>livsstilen</a:t>
            </a:r>
            <a:r>
              <a:rPr lang="en-US" dirty="0"/>
              <a:t> </a:t>
            </a:r>
            <a:r>
              <a:rPr lang="en-US" dirty="0" err="1"/>
              <a:t>vår</a:t>
            </a:r>
            <a:r>
              <a:rPr lang="en-US" dirty="0"/>
              <a:t> (12:1-13:14)</a:t>
            </a:r>
          </a:p>
          <a:p>
            <a:pPr lvl="1"/>
            <a:r>
              <a:rPr lang="en-US" dirty="0" err="1"/>
              <a:t>Evangeliet</a:t>
            </a:r>
            <a:r>
              <a:rPr lang="en-US" dirty="0"/>
              <a:t> </a:t>
            </a:r>
            <a:r>
              <a:rPr lang="en-US" dirty="0" err="1"/>
              <a:t>og</a:t>
            </a:r>
            <a:r>
              <a:rPr lang="en-US" dirty="0"/>
              <a:t> </a:t>
            </a:r>
            <a:r>
              <a:rPr lang="en-US" dirty="0" err="1"/>
              <a:t>livsstilen</a:t>
            </a:r>
            <a:r>
              <a:rPr lang="en-US" dirty="0"/>
              <a:t> </a:t>
            </a:r>
            <a:r>
              <a:rPr lang="en-US" dirty="0" err="1"/>
              <a:t>vår</a:t>
            </a:r>
            <a:r>
              <a:rPr lang="en-US" dirty="0"/>
              <a:t> (14:1-16:27)</a:t>
            </a:r>
          </a:p>
        </p:txBody>
      </p:sp>
    </p:spTree>
    <p:extLst>
      <p:ext uri="{BB962C8B-B14F-4D97-AF65-F5344CB8AC3E}">
        <p14:creationId xmlns:p14="http://schemas.microsoft.com/office/powerpoint/2010/main" val="41759489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Spørsmål</a:t>
            </a:r>
            <a:r>
              <a:rPr lang="en-US" dirty="0"/>
              <a:t> </a:t>
            </a:r>
            <a:r>
              <a:rPr lang="en-US" dirty="0" err="1"/>
              <a:t>og</a:t>
            </a:r>
            <a:r>
              <a:rPr lang="en-US" dirty="0"/>
              <a:t> </a:t>
            </a:r>
            <a:r>
              <a:rPr lang="en-US" dirty="0" err="1"/>
              <a:t>svar</a:t>
            </a:r>
            <a:endParaRPr lang="nb-NO" dirty="0"/>
          </a:p>
        </p:txBody>
      </p:sp>
      <p:sp>
        <p:nvSpPr>
          <p:cNvPr id="3" name="Content Placeholder 2"/>
          <p:cNvSpPr>
            <a:spLocks noGrp="1"/>
          </p:cNvSpPr>
          <p:nvPr>
            <p:ph idx="1"/>
          </p:nvPr>
        </p:nvSpPr>
        <p:spPr/>
        <p:txBody>
          <a:bodyPr/>
          <a:lstStyle/>
          <a:p>
            <a:r>
              <a:rPr lang="en-US" dirty="0" err="1"/>
              <a:t>Kom</a:t>
            </a:r>
            <a:r>
              <a:rPr lang="en-US" dirty="0"/>
              <a:t> </a:t>
            </a:r>
            <a:r>
              <a:rPr lang="en-US" dirty="0" err="1"/>
              <a:t>gjerne</a:t>
            </a:r>
            <a:r>
              <a:rPr lang="en-US" dirty="0"/>
              <a:t> med </a:t>
            </a:r>
            <a:r>
              <a:rPr lang="en-US" dirty="0" err="1"/>
              <a:t>spørsmål</a:t>
            </a:r>
            <a:r>
              <a:rPr lang="en-US" dirty="0"/>
              <a:t> </a:t>
            </a:r>
            <a:r>
              <a:rPr lang="en-US" dirty="0" err="1"/>
              <a:t>underveis</a:t>
            </a:r>
            <a:endParaRPr lang="en-US" dirty="0"/>
          </a:p>
          <a:p>
            <a:r>
              <a:rPr lang="en-US" dirty="0"/>
              <a:t>Q&amp;A </a:t>
            </a:r>
            <a:r>
              <a:rPr lang="en-US" dirty="0" err="1"/>
              <a:t>lørdag</a:t>
            </a:r>
            <a:r>
              <a:rPr lang="en-US" dirty="0"/>
              <a:t> kl. 17:30</a:t>
            </a:r>
          </a:p>
          <a:p>
            <a:pPr lvl="1"/>
            <a:r>
              <a:rPr lang="en-US" dirty="0" err="1"/>
              <a:t>Spørsmål</a:t>
            </a:r>
            <a:r>
              <a:rPr lang="en-US" dirty="0"/>
              <a:t> </a:t>
            </a:r>
            <a:r>
              <a:rPr lang="en-US" dirty="0" err="1"/>
              <a:t>til</a:t>
            </a:r>
            <a:r>
              <a:rPr lang="en-US" dirty="0"/>
              <a:t> Q&amp;A </a:t>
            </a:r>
            <a:r>
              <a:rPr lang="en-US" dirty="0" err="1"/>
              <a:t>innen</a:t>
            </a:r>
            <a:r>
              <a:rPr lang="en-US" dirty="0"/>
              <a:t> </a:t>
            </a:r>
            <a:r>
              <a:rPr lang="en-US" dirty="0" err="1"/>
              <a:t>fredag</a:t>
            </a:r>
            <a:r>
              <a:rPr lang="en-US" dirty="0"/>
              <a:t> </a:t>
            </a:r>
            <a:r>
              <a:rPr lang="en-US" dirty="0" err="1"/>
              <a:t>kveld</a:t>
            </a:r>
            <a:endParaRPr lang="nb-NO" dirty="0"/>
          </a:p>
        </p:txBody>
      </p:sp>
    </p:spTree>
    <p:extLst>
      <p:ext uri="{BB962C8B-B14F-4D97-AF65-F5344CB8AC3E}">
        <p14:creationId xmlns:p14="http://schemas.microsoft.com/office/powerpoint/2010/main" val="348547092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Wood Type</Template>
  <TotalTime>5098</TotalTime>
  <Words>820</Words>
  <Application>Microsoft Office PowerPoint</Application>
  <PresentationFormat>Widescreen</PresentationFormat>
  <Paragraphs>179</Paragraphs>
  <Slides>21</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Calibri</vt:lpstr>
      <vt:lpstr>Rockwell</vt:lpstr>
      <vt:lpstr>Rockwell Condensed</vt:lpstr>
      <vt:lpstr>Wingdings</vt:lpstr>
      <vt:lpstr>Wood Type</vt:lpstr>
      <vt:lpstr>PowerPoint Presentation</vt:lpstr>
      <vt:lpstr>Anbefaling</vt:lpstr>
      <vt:lpstr>Om brevet</vt:lpstr>
      <vt:lpstr>Spennvidde</vt:lpstr>
      <vt:lpstr>Spennvidde</vt:lpstr>
      <vt:lpstr>Innledning</vt:lpstr>
      <vt:lpstr>Evangeliet</vt:lpstr>
      <vt:lpstr>Program</vt:lpstr>
      <vt:lpstr>Spørsmål og svar</vt:lpstr>
      <vt:lpstr>Guds vrede og menneskets skyld  (Rom 1:18-3:26)</vt:lpstr>
      <vt:lpstr>En tro som rettferdiggjør (Rom 3:27-5:11)</vt:lpstr>
      <vt:lpstr>Evangeliet og synden vår</vt:lpstr>
      <vt:lpstr>Evangeliet</vt:lpstr>
      <vt:lpstr>Evangeliet og synden vår</vt:lpstr>
      <vt:lpstr>Guds ord slår ikke feil (Rom 9-11)</vt:lpstr>
      <vt:lpstr>Guds ord slår ikke feil (Rom 9-11)</vt:lpstr>
      <vt:lpstr>Guds ord slår ikke feil (Rom 9-11)</vt:lpstr>
      <vt:lpstr>Guds ord slår ikke feil (Rom 9-11)</vt:lpstr>
      <vt:lpstr>Å leve i evangeliets lys (rom 12-13) - Hvordan leve et «normalt» kristenliv</vt:lpstr>
      <vt:lpstr>Å leve i evangeliets lys (rom 12-13) - Hvordan leve et «normalt» kristenliv</vt:lpstr>
      <vt:lpstr>Det kristne fellesskapet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Romerbrevet</dc:title>
  <dc:creator>Sjøen, David A.</dc:creator>
  <cp:lastModifiedBy>David A. Sjøen</cp:lastModifiedBy>
  <cp:revision>54</cp:revision>
  <dcterms:created xsi:type="dcterms:W3CDTF">2017-01-20T16:24:46Z</dcterms:created>
  <dcterms:modified xsi:type="dcterms:W3CDTF">2017-08-07T09:18:44Z</dcterms:modified>
</cp:coreProperties>
</file>