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17"/>
  </p:notesMasterIdLst>
  <p:sldIdLst>
    <p:sldId id="256" r:id="rId2"/>
    <p:sldId id="277" r:id="rId3"/>
    <p:sldId id="278" r:id="rId4"/>
    <p:sldId id="257" r:id="rId5"/>
    <p:sldId id="258" r:id="rId6"/>
    <p:sldId id="285" r:id="rId7"/>
    <p:sldId id="291" r:id="rId8"/>
    <p:sldId id="292" r:id="rId9"/>
    <p:sldId id="286" r:id="rId10"/>
    <p:sldId id="287" r:id="rId11"/>
    <p:sldId id="293" r:id="rId12"/>
    <p:sldId id="289" r:id="rId13"/>
    <p:sldId id="294" r:id="rId14"/>
    <p:sldId id="288" r:id="rId15"/>
    <p:sldId id="29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8923" autoAdjust="0"/>
  </p:normalViewPr>
  <p:slideViewPr>
    <p:cSldViewPr snapToGrid="0">
      <p:cViewPr varScale="1">
        <p:scale>
          <a:sx n="90" d="100"/>
          <a:sy n="90" d="100"/>
        </p:scale>
        <p:origin x="11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22E60-9094-47AA-B709-EEB9F7E10E38}" type="datetimeFigureOut">
              <a:rPr lang="nb-NO" smtClean="0"/>
              <a:t>10.09.2017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11347-0CF8-49DD-AB0E-870CA0F9992F}" type="slidenum">
              <a:rPr lang="nb-NO" smtClean="0"/>
              <a:t>‹#›</a:t>
            </a:fld>
            <a:endParaRPr lang="nb-NO"/>
          </a:p>
        </p:txBody>
      </p:sp>
    </p:spTree>
    <p:extLst>
      <p:ext uri="{BB962C8B-B14F-4D97-AF65-F5344CB8AC3E}">
        <p14:creationId xmlns:p14="http://schemas.microsoft.com/office/powerpoint/2010/main" val="212595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655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658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28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8568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4300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8258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9326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065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437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019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390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79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110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311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11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381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66457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550254" y="1871131"/>
            <a:ext cx="7164198" cy="1515533"/>
          </a:xfrm>
        </p:spPr>
        <p:txBody>
          <a:bodyPr/>
          <a:lstStyle/>
          <a:p>
            <a:r>
              <a:rPr lang="nb-NO" dirty="0"/>
              <a:t>Paulus’ brev til Titus</a:t>
            </a:r>
          </a:p>
        </p:txBody>
      </p:sp>
      <p:sp>
        <p:nvSpPr>
          <p:cNvPr id="3" name="Undertittel 2"/>
          <p:cNvSpPr>
            <a:spLocks noGrp="1"/>
          </p:cNvSpPr>
          <p:nvPr>
            <p:ph type="subTitle" idx="1"/>
          </p:nvPr>
        </p:nvSpPr>
        <p:spPr/>
        <p:txBody>
          <a:bodyPr/>
          <a:lstStyle/>
          <a:p>
            <a:r>
              <a:rPr lang="nb-NO" dirty="0"/>
              <a:t>Guds plan for menigheten</a:t>
            </a:r>
          </a:p>
        </p:txBody>
      </p:sp>
    </p:spTree>
    <p:extLst>
      <p:ext uri="{BB962C8B-B14F-4D97-AF65-F5344CB8AC3E}">
        <p14:creationId xmlns:p14="http://schemas.microsoft.com/office/powerpoint/2010/main" val="2702362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Instrukser for yngre kvinner (2:4-5)</a:t>
            </a:r>
          </a:p>
        </p:txBody>
      </p:sp>
      <p:sp>
        <p:nvSpPr>
          <p:cNvPr id="3" name="Plassholder for innhold 2"/>
          <p:cNvSpPr>
            <a:spLocks noGrp="1"/>
          </p:cNvSpPr>
          <p:nvPr>
            <p:ph idx="1"/>
          </p:nvPr>
        </p:nvSpPr>
        <p:spPr/>
        <p:txBody>
          <a:bodyPr/>
          <a:lstStyle/>
          <a:p>
            <a:r>
              <a:rPr lang="nb-NO" dirty="0"/>
              <a:t>Yngre kvinner – Fra gifteklar alder til ca. 55-60 år.</a:t>
            </a:r>
          </a:p>
          <a:p>
            <a:r>
              <a:rPr lang="nb-NO" b="1" dirty="0"/>
              <a:t>Skal elske sine menn og sine barn</a:t>
            </a:r>
            <a:r>
              <a:rPr lang="nb-NO" dirty="0"/>
              <a:t>: En dedikert kjærlighet som en hustru velger å ha for sin ektemann og sine barn (mer enn varme følelser).</a:t>
            </a:r>
          </a:p>
          <a:p>
            <a:r>
              <a:rPr lang="nb-NO" b="1" dirty="0"/>
              <a:t>Sindige</a:t>
            </a:r>
            <a:r>
              <a:rPr lang="nb-NO" dirty="0"/>
              <a:t>: Samme som for eldre/yngre menn</a:t>
            </a:r>
          </a:p>
          <a:p>
            <a:r>
              <a:rPr lang="nb-NO" b="1" dirty="0"/>
              <a:t>Rene</a:t>
            </a:r>
            <a:r>
              <a:rPr lang="nb-NO" dirty="0"/>
              <a:t>: Referanse til moralsk renhet, med spesielt fokus på seksuell renhet og trofasthet i ekteskapet.</a:t>
            </a:r>
          </a:p>
          <a:p>
            <a:r>
              <a:rPr lang="nb-NO" b="1" dirty="0"/>
              <a:t>Huslige</a:t>
            </a:r>
            <a:r>
              <a:rPr lang="nb-NO" dirty="0"/>
              <a:t>: Et spesielt ansvar for husholdningen.</a:t>
            </a:r>
          </a:p>
        </p:txBody>
      </p:sp>
    </p:spTree>
    <p:extLst>
      <p:ext uri="{BB962C8B-B14F-4D97-AF65-F5344CB8AC3E}">
        <p14:creationId xmlns:p14="http://schemas.microsoft.com/office/powerpoint/2010/main" val="37799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Instrukser for yngre kvinner (2:4-5)</a:t>
            </a:r>
          </a:p>
        </p:txBody>
      </p:sp>
      <p:sp>
        <p:nvSpPr>
          <p:cNvPr id="3" name="Plassholder for innhold 2"/>
          <p:cNvSpPr>
            <a:spLocks noGrp="1"/>
          </p:cNvSpPr>
          <p:nvPr>
            <p:ph idx="1"/>
          </p:nvPr>
        </p:nvSpPr>
        <p:spPr/>
        <p:txBody>
          <a:bodyPr>
            <a:normAutofit lnSpcReduction="10000"/>
          </a:bodyPr>
          <a:lstStyle/>
          <a:p>
            <a:r>
              <a:rPr lang="nb-NO" b="1" dirty="0"/>
              <a:t>Gode</a:t>
            </a:r>
            <a:r>
              <a:rPr lang="nb-NO" dirty="0"/>
              <a:t> (</a:t>
            </a:r>
            <a:r>
              <a:rPr lang="el-GR" dirty="0"/>
              <a:t>ἀγαθός</a:t>
            </a:r>
            <a:r>
              <a:rPr lang="nb-NO" dirty="0"/>
              <a:t>): Snille, omtenksomme, sympatiske, selv mot dem som ikke fortjener det (Ef 4:32) </a:t>
            </a:r>
          </a:p>
          <a:p>
            <a:r>
              <a:rPr lang="nb-NO" b="1" dirty="0"/>
              <a:t>Lydige mot sine egne menn</a:t>
            </a:r>
            <a:r>
              <a:rPr lang="nb-NO" dirty="0"/>
              <a:t>: Bibelen formidler likeverd mellom mann og kvinner, men forskjellige ansvarsområder i familie og menighet – Hustruen skal underordne seg sin ektemann, som til gjengjeld skal elske sin hustru som Kristus elsket menigheten og gav seg selv for den.</a:t>
            </a:r>
          </a:p>
          <a:p>
            <a:pPr lvl="1"/>
            <a:r>
              <a:rPr lang="nb-NO" dirty="0"/>
              <a:t>«For at Guds ord ikke skal bli spottet»: Ikke kristne vurderer sannheten og kraften i Bibelens budskap ut ifra hvordan de kristne lever. Kristnes troløshet mot Bibelen fører til at Bibelen (og da indirekte Gud) blir spottet av de vantro.</a:t>
            </a:r>
          </a:p>
        </p:txBody>
      </p:sp>
    </p:spTree>
    <p:extLst>
      <p:ext uri="{BB962C8B-B14F-4D97-AF65-F5344CB8AC3E}">
        <p14:creationId xmlns:p14="http://schemas.microsoft.com/office/powerpoint/2010/main" val="282762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Instrukser for yngre menn (2:6-8)</a:t>
            </a:r>
          </a:p>
        </p:txBody>
      </p:sp>
      <p:sp>
        <p:nvSpPr>
          <p:cNvPr id="3" name="Plassholder for innhold 2"/>
          <p:cNvSpPr>
            <a:spLocks noGrp="1"/>
          </p:cNvSpPr>
          <p:nvPr>
            <p:ph idx="1"/>
          </p:nvPr>
        </p:nvSpPr>
        <p:spPr/>
        <p:txBody>
          <a:bodyPr>
            <a:normAutofit/>
          </a:bodyPr>
          <a:lstStyle/>
          <a:p>
            <a:r>
              <a:rPr lang="nb-NO" dirty="0"/>
              <a:t>Yngre menn – Fra gifteklar alder til ca. 55-60 år.</a:t>
            </a:r>
          </a:p>
          <a:p>
            <a:r>
              <a:rPr lang="nb-NO" dirty="0"/>
              <a:t>Sindige: Samme som eldre menn og yngre kvinner.</a:t>
            </a:r>
          </a:p>
          <a:p>
            <a:r>
              <a:rPr lang="nb-NO" dirty="0"/>
              <a:t>Titus er eksempelet til etterfølgelse! </a:t>
            </a:r>
          </a:p>
          <a:p>
            <a:r>
              <a:rPr lang="nb-NO" b="1" dirty="0"/>
              <a:t>Gode gjerninger</a:t>
            </a:r>
            <a:r>
              <a:rPr lang="nb-NO" dirty="0"/>
              <a:t>: Hvordan Titus levde skulle være et eksempel for hvordan andre yngre menn skulle leve. Det var kritisk viktig at Titus’ liv samsvarte med læren han hadde, og at han ikke ble oppfattet som </a:t>
            </a:r>
            <a:r>
              <a:rPr lang="nb-NO" dirty="0" err="1"/>
              <a:t>hyklerisk</a:t>
            </a:r>
            <a:r>
              <a:rPr lang="nb-NO" dirty="0"/>
              <a:t>.</a:t>
            </a:r>
          </a:p>
        </p:txBody>
      </p:sp>
    </p:spTree>
    <p:extLst>
      <p:ext uri="{BB962C8B-B14F-4D97-AF65-F5344CB8AC3E}">
        <p14:creationId xmlns:p14="http://schemas.microsoft.com/office/powerpoint/2010/main" val="403095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Instrukser for yngre menn (2:6-8)</a:t>
            </a:r>
          </a:p>
        </p:txBody>
      </p:sp>
      <p:sp>
        <p:nvSpPr>
          <p:cNvPr id="3" name="Plassholder for innhold 2"/>
          <p:cNvSpPr>
            <a:spLocks noGrp="1"/>
          </p:cNvSpPr>
          <p:nvPr>
            <p:ph idx="1"/>
          </p:nvPr>
        </p:nvSpPr>
        <p:spPr/>
        <p:txBody>
          <a:bodyPr>
            <a:normAutofit/>
          </a:bodyPr>
          <a:lstStyle/>
          <a:p>
            <a:r>
              <a:rPr lang="nb-NO" b="1" dirty="0"/>
              <a:t>Uforfalsket lære</a:t>
            </a:r>
            <a:r>
              <a:rPr lang="nb-NO" dirty="0"/>
              <a:t>: Titus’ lære skulle være tydelig og i samsvar med Guds åpenbaring. Han skulle ikke endre på læren for å behage de som hørte på.</a:t>
            </a:r>
          </a:p>
          <a:p>
            <a:r>
              <a:rPr lang="nb-NO" b="1" dirty="0"/>
              <a:t>Verdighet</a:t>
            </a:r>
            <a:r>
              <a:rPr lang="nb-NO" dirty="0"/>
              <a:t>: Titus skulle eksemplifisere hvordan en levde verdige liv som var opptatt av Gud og det som ærer Han.</a:t>
            </a:r>
          </a:p>
          <a:p>
            <a:r>
              <a:rPr lang="nb-NO" b="1" dirty="0"/>
              <a:t>Sunn og ulastelig tale</a:t>
            </a:r>
            <a:r>
              <a:rPr lang="nb-NO" dirty="0"/>
              <a:t>: Referer til en sunn og sømmelig dagligtale (ikke primært referanse til ens lære). Talen skulle være av en slik art at ingen kunne anklage han for å være falsk, usømmelig eller usaklig. </a:t>
            </a:r>
          </a:p>
        </p:txBody>
      </p:sp>
    </p:spTree>
    <p:extLst>
      <p:ext uri="{BB962C8B-B14F-4D97-AF65-F5344CB8AC3E}">
        <p14:creationId xmlns:p14="http://schemas.microsoft.com/office/powerpoint/2010/main" val="149032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Instrukser for arbeidstakere (2:9-10)</a:t>
            </a:r>
          </a:p>
        </p:txBody>
      </p:sp>
      <p:sp>
        <p:nvSpPr>
          <p:cNvPr id="3" name="Plassholder for innhold 2"/>
          <p:cNvSpPr>
            <a:spLocks noGrp="1"/>
          </p:cNvSpPr>
          <p:nvPr>
            <p:ph idx="1"/>
          </p:nvPr>
        </p:nvSpPr>
        <p:spPr/>
        <p:txBody>
          <a:bodyPr/>
          <a:lstStyle/>
          <a:p>
            <a:r>
              <a:rPr lang="nb-NO" dirty="0"/>
              <a:t>Lydige mot sine herrer/arbeidsgivere</a:t>
            </a:r>
          </a:p>
          <a:p>
            <a:r>
              <a:rPr lang="nb-NO" dirty="0"/>
              <a:t>Ikke stjele (gjelder ikke bare tyveri av eiendeler, men også </a:t>
            </a:r>
            <a:r>
              <a:rPr lang="nb-NO" dirty="0" err="1"/>
              <a:t>tidstyveri</a:t>
            </a:r>
            <a:r>
              <a:rPr lang="nb-NO" dirty="0"/>
              <a:t>)</a:t>
            </a:r>
          </a:p>
          <a:p>
            <a:r>
              <a:rPr lang="nb-NO" dirty="0"/>
              <a:t>Vise god troskap</a:t>
            </a:r>
          </a:p>
        </p:txBody>
      </p:sp>
    </p:spTree>
    <p:extLst>
      <p:ext uri="{BB962C8B-B14F-4D97-AF65-F5344CB8AC3E}">
        <p14:creationId xmlns:p14="http://schemas.microsoft.com/office/powerpoint/2010/main" val="299727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Evangeliets drivkraft (2:11-15)</a:t>
            </a:r>
          </a:p>
        </p:txBody>
      </p:sp>
      <p:sp>
        <p:nvSpPr>
          <p:cNvPr id="3" name="Plassholder for innhold 2"/>
          <p:cNvSpPr>
            <a:spLocks noGrp="1"/>
          </p:cNvSpPr>
          <p:nvPr>
            <p:ph idx="1"/>
          </p:nvPr>
        </p:nvSpPr>
        <p:spPr/>
        <p:txBody>
          <a:bodyPr/>
          <a:lstStyle/>
          <a:p>
            <a:r>
              <a:rPr lang="nb-NO" dirty="0"/>
              <a:t>Guds nåde </a:t>
            </a:r>
            <a:r>
              <a:rPr lang="nb-NO" dirty="0" err="1"/>
              <a:t>opptukter</a:t>
            </a:r>
            <a:r>
              <a:rPr lang="nb-NO" dirty="0"/>
              <a:t> oss til å:</a:t>
            </a:r>
          </a:p>
          <a:p>
            <a:pPr lvl="1"/>
            <a:r>
              <a:rPr lang="nb-NO" dirty="0"/>
              <a:t>Fornekte </a:t>
            </a:r>
            <a:r>
              <a:rPr lang="nb-NO" b="1" dirty="0"/>
              <a:t>ugudelighet</a:t>
            </a:r>
            <a:r>
              <a:rPr lang="nb-NO" dirty="0"/>
              <a:t> og de </a:t>
            </a:r>
            <a:r>
              <a:rPr lang="nb-NO" b="1" dirty="0"/>
              <a:t>verdslige</a:t>
            </a:r>
            <a:r>
              <a:rPr lang="nb-NO" dirty="0"/>
              <a:t> lyster</a:t>
            </a:r>
          </a:p>
          <a:p>
            <a:pPr lvl="1"/>
            <a:r>
              <a:rPr lang="nb-NO" dirty="0"/>
              <a:t>Leve sedelig (sindig), rettferdig og </a:t>
            </a:r>
            <a:r>
              <a:rPr lang="nb-NO" b="1" dirty="0"/>
              <a:t>gudfryktig i verden</a:t>
            </a:r>
          </a:p>
          <a:p>
            <a:r>
              <a:rPr lang="nb-NO" dirty="0"/>
              <a:t>Kristne burde leve i påvente av Jesu hjemkomst</a:t>
            </a:r>
          </a:p>
          <a:p>
            <a:r>
              <a:rPr lang="nb-NO" dirty="0"/>
              <a:t>Kristi frelse:</a:t>
            </a:r>
          </a:p>
          <a:p>
            <a:pPr lvl="1"/>
            <a:r>
              <a:rPr lang="nb-NO" dirty="0"/>
              <a:t>Løser oss ut fra all urettferdighet og renser oss for å bli hans eiendomsfolk</a:t>
            </a:r>
          </a:p>
          <a:p>
            <a:pPr lvl="1"/>
            <a:r>
              <a:rPr lang="nb-NO" dirty="0"/>
              <a:t>Driver oss til å ivrig gjøre gode gjerninger</a:t>
            </a:r>
          </a:p>
        </p:txBody>
      </p:sp>
    </p:spTree>
    <p:extLst>
      <p:ext uri="{BB962C8B-B14F-4D97-AF65-F5344CB8AC3E}">
        <p14:creationId xmlns:p14="http://schemas.microsoft.com/office/powerpoint/2010/main" val="375234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Hvem var Titus</a:t>
            </a:r>
          </a:p>
        </p:txBody>
      </p:sp>
      <p:sp>
        <p:nvSpPr>
          <p:cNvPr id="3" name="Content Placeholder 2"/>
          <p:cNvSpPr>
            <a:spLocks noGrp="1"/>
          </p:cNvSpPr>
          <p:nvPr>
            <p:ph idx="1"/>
          </p:nvPr>
        </p:nvSpPr>
        <p:spPr/>
        <p:txBody>
          <a:bodyPr/>
          <a:lstStyle/>
          <a:p>
            <a:r>
              <a:rPr lang="nb-NO" dirty="0"/>
              <a:t>Hedning-kristen som sannsynligvis hadde kommet til tro under Paulus sin forkynnelse (Titus 1:4)</a:t>
            </a:r>
          </a:p>
          <a:p>
            <a:r>
              <a:rPr lang="nb-NO" dirty="0"/>
              <a:t>En av Paulus sine nærmeste disipler og medarbeidere (som Timoteus)</a:t>
            </a:r>
          </a:p>
          <a:p>
            <a:r>
              <a:rPr lang="nb-NO" dirty="0"/>
              <a:t>Hadde tjent med Paulus i Korint (er nevnt 9 ganger i 2. </a:t>
            </a:r>
            <a:r>
              <a:rPr lang="nb-NO" dirty="0" err="1"/>
              <a:t>Korinterbrev</a:t>
            </a:r>
            <a:r>
              <a:rPr lang="nb-NO" dirty="0"/>
              <a:t>, og overleverte dette brevet til menigheten i Korint)</a:t>
            </a:r>
          </a:p>
          <a:p>
            <a:r>
              <a:rPr lang="nb-NO" dirty="0"/>
              <a:t>Var med Paulus på «kirkemøtet i Jerusalem» nevnt i </a:t>
            </a:r>
            <a:r>
              <a:rPr lang="nb-NO" dirty="0" err="1"/>
              <a:t>Apgj</a:t>
            </a:r>
            <a:r>
              <a:rPr lang="nb-NO" dirty="0"/>
              <a:t>. 15</a:t>
            </a:r>
          </a:p>
          <a:p>
            <a:endParaRPr lang="nb-NO" dirty="0"/>
          </a:p>
          <a:p>
            <a:endParaRPr lang="nb-NO" dirty="0"/>
          </a:p>
        </p:txBody>
      </p:sp>
    </p:spTree>
    <p:extLst>
      <p:ext uri="{BB962C8B-B14F-4D97-AF65-F5344CB8AC3E}">
        <p14:creationId xmlns:p14="http://schemas.microsoft.com/office/powerpoint/2010/main" val="1270861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Foranledningen til Titus’ brev – </a:t>
            </a:r>
            <a:br>
              <a:rPr lang="nb-NO" dirty="0"/>
            </a:br>
            <a:r>
              <a:rPr lang="nb-NO" i="1" dirty="0"/>
              <a:t>Paulus’ fjerde misjonsreise</a:t>
            </a:r>
          </a:p>
        </p:txBody>
      </p:sp>
      <p:sp>
        <p:nvSpPr>
          <p:cNvPr id="3" name="Content Placeholder 2"/>
          <p:cNvSpPr>
            <a:spLocks noGrp="1"/>
          </p:cNvSpPr>
          <p:nvPr>
            <p:ph idx="1"/>
          </p:nvPr>
        </p:nvSpPr>
        <p:spPr>
          <a:xfrm>
            <a:off x="1082202" y="2508294"/>
            <a:ext cx="10027595" cy="3318936"/>
          </a:xfrm>
        </p:spPr>
        <p:txBody>
          <a:bodyPr>
            <a:normAutofit/>
          </a:bodyPr>
          <a:lstStyle/>
          <a:p>
            <a:r>
              <a:rPr lang="nb-NO" dirty="0">
                <a:sym typeface="Wingdings" panose="05000000000000000000" pitchFamily="2" charset="2"/>
              </a:rPr>
              <a:t>Etter hans første Romerske fangenskap (dvs. etter at Apostlenes gjerninger er ferdig) var Paulus med på å etablere menigheter på blant annet Kreta.</a:t>
            </a:r>
          </a:p>
          <a:p>
            <a:r>
              <a:rPr lang="nb-NO" dirty="0">
                <a:sym typeface="Wingdings" panose="05000000000000000000" pitchFamily="2" charset="2"/>
              </a:rPr>
              <a:t>Paulus fulgte alltid opp menighetene han plantet, og han gav Titus ansvar for å lede forsamlingene på Kreta i etableringsfasen.</a:t>
            </a:r>
          </a:p>
          <a:p>
            <a:r>
              <a:rPr lang="nb-NO" dirty="0">
                <a:sym typeface="Wingdings" panose="05000000000000000000" pitchFamily="2" charset="2"/>
              </a:rPr>
              <a:t>Brevet er ikke først og fremst skrevet for å opplyse Titus, men for å gi Titus’ arbeid i menighetene en apostolisk autoritet – Det er med andre ord til dels skrevet for de som måtte være skeptisk til Titus sin ledelse i forsamlingene.</a:t>
            </a:r>
          </a:p>
          <a:p>
            <a:endParaRPr lang="nb-NO" dirty="0">
              <a:sym typeface="Wingdings" panose="05000000000000000000" pitchFamily="2" charset="2"/>
            </a:endParaRPr>
          </a:p>
        </p:txBody>
      </p:sp>
    </p:spTree>
    <p:extLst>
      <p:ext uri="{BB962C8B-B14F-4D97-AF65-F5344CB8AC3E}">
        <p14:creationId xmlns:p14="http://schemas.microsoft.com/office/powerpoint/2010/main" val="177924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Budskapet i Titus’ brev – </a:t>
            </a:r>
            <a:br>
              <a:rPr lang="nb-NO" dirty="0"/>
            </a:br>
            <a:r>
              <a:rPr lang="nb-NO" i="1" dirty="0"/>
              <a:t>Evangelisering gjennom menigheten!</a:t>
            </a:r>
          </a:p>
        </p:txBody>
      </p:sp>
      <p:sp>
        <p:nvSpPr>
          <p:cNvPr id="3" name="Plassholder for innhold 2"/>
          <p:cNvSpPr>
            <a:spLocks noGrp="1"/>
          </p:cNvSpPr>
          <p:nvPr>
            <p:ph idx="1"/>
          </p:nvPr>
        </p:nvSpPr>
        <p:spPr/>
        <p:txBody>
          <a:bodyPr/>
          <a:lstStyle/>
          <a:p>
            <a:r>
              <a:rPr lang="nb-NO" dirty="0"/>
              <a:t>Titus’ brev handler om hvordan menighetene skal organiseres, samt hvordan medlemmer i menigheten skal forholde seg til hverandre og til verden.</a:t>
            </a:r>
          </a:p>
          <a:p>
            <a:r>
              <a:rPr lang="nb-NO" dirty="0"/>
              <a:t>MEN endemålet er ikke å konstruere en profesjonell og komfortabel Kristen sosialklubb, men å ha lage Bibelske rammer for menigheten som vil underbygge </a:t>
            </a:r>
            <a:r>
              <a:rPr lang="nb-NO" b="1" u="sng" dirty="0"/>
              <a:t>effektiv evangelisering!</a:t>
            </a:r>
          </a:p>
          <a:p>
            <a:r>
              <a:rPr lang="nb-NO" b="1" dirty="0"/>
              <a:t>Frelse er </a:t>
            </a:r>
            <a:r>
              <a:rPr lang="nb-NO" dirty="0"/>
              <a:t>et sentralt gjennomgangstema:</a:t>
            </a:r>
            <a:r>
              <a:rPr lang="nb-NO" b="1" dirty="0"/>
              <a:t> </a:t>
            </a:r>
            <a:r>
              <a:rPr lang="nb-NO" dirty="0"/>
              <a:t>Titus 1:3, 4; 2:10-11, 13; 3:4, 6</a:t>
            </a:r>
          </a:p>
          <a:p>
            <a:r>
              <a:rPr lang="nb-NO" dirty="0"/>
              <a:t>Menigheten er Guds plattform for oppfyllelsen av misjonsbefalingen</a:t>
            </a:r>
          </a:p>
          <a:p>
            <a:pPr marL="0" indent="0">
              <a:buNone/>
            </a:pPr>
            <a:endParaRPr lang="nb-NO" dirty="0"/>
          </a:p>
        </p:txBody>
      </p:sp>
    </p:spTree>
    <p:extLst>
      <p:ext uri="{BB962C8B-B14F-4D97-AF65-F5344CB8AC3E}">
        <p14:creationId xmlns:p14="http://schemas.microsoft.com/office/powerpoint/2010/main" val="71954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Struktur i Titus’ brev</a:t>
            </a:r>
          </a:p>
        </p:txBody>
      </p:sp>
      <p:sp>
        <p:nvSpPr>
          <p:cNvPr id="3" name="Plassholder for innhold 2"/>
          <p:cNvSpPr>
            <a:spLocks noGrp="1"/>
          </p:cNvSpPr>
          <p:nvPr>
            <p:ph idx="1"/>
          </p:nvPr>
        </p:nvSpPr>
        <p:spPr/>
        <p:txBody>
          <a:bodyPr>
            <a:normAutofit/>
          </a:bodyPr>
          <a:lstStyle/>
          <a:p>
            <a:r>
              <a:rPr lang="nb-NO" b="1" dirty="0"/>
              <a:t>Innledning</a:t>
            </a:r>
            <a:r>
              <a:rPr lang="nb-NO" dirty="0"/>
              <a:t> (1:1-4)</a:t>
            </a:r>
          </a:p>
          <a:p>
            <a:r>
              <a:rPr lang="nb-NO" b="1" dirty="0"/>
              <a:t>Menighetsstruktur</a:t>
            </a:r>
            <a:r>
              <a:rPr lang="nb-NO" dirty="0"/>
              <a:t> (1:5-16) – </a:t>
            </a:r>
            <a:r>
              <a:rPr lang="nb-NO" i="1" dirty="0"/>
              <a:t>Hvordan menigheten skal organiseres</a:t>
            </a:r>
            <a:r>
              <a:rPr lang="nb-NO" dirty="0"/>
              <a:t> </a:t>
            </a:r>
          </a:p>
          <a:p>
            <a:r>
              <a:rPr lang="nb-NO" b="1" dirty="0"/>
              <a:t>Menighetsliv</a:t>
            </a:r>
            <a:r>
              <a:rPr lang="nb-NO" dirty="0"/>
              <a:t> (2:1-15) – </a:t>
            </a:r>
            <a:r>
              <a:rPr lang="nb-NO" i="1" dirty="0"/>
              <a:t>Hvordan menighetens medlemmer skal leve med hverandre</a:t>
            </a:r>
          </a:p>
          <a:p>
            <a:r>
              <a:rPr lang="nb-NO" b="1" dirty="0"/>
              <a:t>Menighetsvitne</a:t>
            </a:r>
            <a:r>
              <a:rPr lang="nb-NO" dirty="0"/>
              <a:t> (3:1-11) – </a:t>
            </a:r>
            <a:r>
              <a:rPr lang="nb-NO" i="1" dirty="0"/>
              <a:t>Hvordan menighetens medlemmer skal leve i verden</a:t>
            </a:r>
          </a:p>
          <a:p>
            <a:r>
              <a:rPr lang="nb-NO" b="1" dirty="0"/>
              <a:t>Avslutning</a:t>
            </a:r>
            <a:r>
              <a:rPr lang="nb-NO" dirty="0"/>
              <a:t> (3:12-15)</a:t>
            </a:r>
          </a:p>
        </p:txBody>
      </p:sp>
    </p:spTree>
    <p:extLst>
      <p:ext uri="{BB962C8B-B14F-4D97-AF65-F5344CB8AC3E}">
        <p14:creationId xmlns:p14="http://schemas.microsoft.com/office/powerpoint/2010/main" val="136090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Den sunne lære (2:1)</a:t>
            </a:r>
          </a:p>
        </p:txBody>
      </p:sp>
      <p:sp>
        <p:nvSpPr>
          <p:cNvPr id="3" name="Plassholder for innhold 2"/>
          <p:cNvSpPr>
            <a:spLocks noGrp="1"/>
          </p:cNvSpPr>
          <p:nvPr>
            <p:ph idx="1"/>
          </p:nvPr>
        </p:nvSpPr>
        <p:spPr>
          <a:xfrm>
            <a:off x="959556" y="2455333"/>
            <a:ext cx="9937042" cy="3674534"/>
          </a:xfrm>
        </p:spPr>
        <p:txBody>
          <a:bodyPr>
            <a:normAutofit lnSpcReduction="10000"/>
          </a:bodyPr>
          <a:lstStyle/>
          <a:p>
            <a:r>
              <a:rPr lang="nb-NO" dirty="0"/>
              <a:t>Titus 2 inneholder det Paulus definerer som «den sunne lære», i kontrast til den usunne/vrange læren som ble beskrevet i Titus 1:10-16 (Judaismen)</a:t>
            </a:r>
          </a:p>
          <a:p>
            <a:r>
              <a:rPr lang="nb-NO" dirty="0"/>
              <a:t>Den sunne læren inneholder en beskrivelse av kvaliteter hos medlemmene i en sunn menighet. </a:t>
            </a:r>
            <a:r>
              <a:rPr lang="nb-NO" i="1" dirty="0"/>
              <a:t>Titus hadde ansvar for å tilrettelegge at medlemmene i forsamlingen tjente hverandre med sine gaver.</a:t>
            </a:r>
          </a:p>
          <a:p>
            <a:r>
              <a:rPr lang="nb-NO" dirty="0"/>
              <a:t>En sunn forsamling består av eldre menn, eldre kvinner, yngre menn og yngre kvinner som hver for seg leser og anvender Titus 2 på sine egne liv.</a:t>
            </a:r>
          </a:p>
          <a:p>
            <a:r>
              <a:rPr lang="nb-NO" dirty="0"/>
              <a:t>Begge kjønn, og alle generasjoner har en viktig rolle i et Bibelsk menighetsbilde – En Bibelsk menighet deles IKKE inn i forskjellige aldersgrupper.</a:t>
            </a:r>
          </a:p>
        </p:txBody>
      </p:sp>
    </p:spTree>
    <p:extLst>
      <p:ext uri="{BB962C8B-B14F-4D97-AF65-F5344CB8AC3E}">
        <p14:creationId xmlns:p14="http://schemas.microsoft.com/office/powerpoint/2010/main" val="100261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Instrukser for eldre menn (2:2)</a:t>
            </a:r>
          </a:p>
        </p:txBody>
      </p:sp>
      <p:sp>
        <p:nvSpPr>
          <p:cNvPr id="3" name="Plassholder for innhold 2"/>
          <p:cNvSpPr>
            <a:spLocks noGrp="1"/>
          </p:cNvSpPr>
          <p:nvPr>
            <p:ph idx="1"/>
          </p:nvPr>
        </p:nvSpPr>
        <p:spPr>
          <a:xfrm>
            <a:off x="607483" y="2398887"/>
            <a:ext cx="10977034" cy="3832580"/>
          </a:xfrm>
        </p:spPr>
        <p:txBody>
          <a:bodyPr>
            <a:normAutofit lnSpcReduction="10000"/>
          </a:bodyPr>
          <a:lstStyle/>
          <a:p>
            <a:r>
              <a:rPr lang="nb-NO" dirty="0"/>
              <a:t>Eldre menn – Fra ca. 55-60 år og oppover</a:t>
            </a:r>
          </a:p>
          <a:p>
            <a:r>
              <a:rPr lang="nb-NO" b="1" dirty="0"/>
              <a:t>Edruelige</a:t>
            </a:r>
            <a:r>
              <a:rPr lang="nb-NO" dirty="0"/>
              <a:t> (</a:t>
            </a:r>
            <a:r>
              <a:rPr lang="el-GR" dirty="0"/>
              <a:t>νηφάλιος</a:t>
            </a:r>
            <a:r>
              <a:rPr lang="nb-NO" dirty="0"/>
              <a:t>): En som har selvkontroll, og som evner å prioritere de viktigste ting i livet</a:t>
            </a:r>
          </a:p>
          <a:p>
            <a:r>
              <a:rPr lang="nb-NO" b="1" dirty="0"/>
              <a:t>Verdige</a:t>
            </a:r>
            <a:r>
              <a:rPr lang="nb-NO" dirty="0"/>
              <a:t> (</a:t>
            </a:r>
            <a:r>
              <a:rPr lang="el-GR" dirty="0"/>
              <a:t>σεμνός</a:t>
            </a:r>
            <a:r>
              <a:rPr lang="nb-NO" dirty="0"/>
              <a:t>): En som ikke er overfladisk og som ikke ler av usømmeligheter, ugudelighet, eller andres ulykke – en person med integritet og gudfryktig livsførsel.</a:t>
            </a:r>
          </a:p>
          <a:p>
            <a:r>
              <a:rPr lang="nb-NO" b="1" dirty="0"/>
              <a:t>Sindige</a:t>
            </a:r>
            <a:r>
              <a:rPr lang="nb-NO" dirty="0"/>
              <a:t> (</a:t>
            </a:r>
            <a:r>
              <a:rPr lang="el-GR" dirty="0"/>
              <a:t>σώφρων</a:t>
            </a:r>
            <a:r>
              <a:rPr lang="nb-NO" dirty="0"/>
              <a:t>):</a:t>
            </a:r>
            <a:r>
              <a:rPr lang="en-US" dirty="0"/>
              <a:t> </a:t>
            </a:r>
            <a:r>
              <a:rPr lang="nb-NO" dirty="0"/>
              <a:t>Evne til å sette personlige interesser til side og være objektiv i sine beslutningsprosesser. Det er evnen til å veie bevisene mot hverandre, og til å forlate tidligere teologiske posisjoner hvis det Skriftlige bevismateriale tilsier at en tar feil - I den hellenistiske kulturen var en sindig mann en som unngikk  ekstreme standpunkt, og som nøye tenkte gjennom sine handlinger.</a:t>
            </a:r>
          </a:p>
        </p:txBody>
      </p:sp>
    </p:spTree>
    <p:extLst>
      <p:ext uri="{BB962C8B-B14F-4D97-AF65-F5344CB8AC3E}">
        <p14:creationId xmlns:p14="http://schemas.microsoft.com/office/powerpoint/2010/main" val="306273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Instrukser for eldre menn (2:2)</a:t>
            </a:r>
          </a:p>
        </p:txBody>
      </p:sp>
      <p:sp>
        <p:nvSpPr>
          <p:cNvPr id="3" name="Plassholder for innhold 2"/>
          <p:cNvSpPr>
            <a:spLocks noGrp="1"/>
          </p:cNvSpPr>
          <p:nvPr>
            <p:ph idx="1"/>
          </p:nvPr>
        </p:nvSpPr>
        <p:spPr/>
        <p:txBody>
          <a:bodyPr>
            <a:normAutofit/>
          </a:bodyPr>
          <a:lstStyle/>
          <a:p>
            <a:pPr marL="0" indent="0">
              <a:buNone/>
            </a:pPr>
            <a:r>
              <a:rPr lang="nb-NO" b="1" dirty="0"/>
              <a:t>Sunne i:</a:t>
            </a:r>
          </a:p>
          <a:p>
            <a:pPr lvl="1"/>
            <a:r>
              <a:rPr lang="nb-NO" b="1" dirty="0"/>
              <a:t>Troen</a:t>
            </a:r>
            <a:r>
              <a:rPr lang="nb-NO" dirty="0"/>
              <a:t>: Tillit til at en kan stole på Gud i alle spørsmål, og tro på Guds visdom og frelsesplan.</a:t>
            </a:r>
          </a:p>
          <a:p>
            <a:pPr lvl="1"/>
            <a:r>
              <a:rPr lang="nb-NO" b="1" dirty="0"/>
              <a:t>Kjærligheten</a:t>
            </a:r>
            <a:r>
              <a:rPr lang="nb-NO" dirty="0"/>
              <a:t>: Kjærlighet mot Gud og mennesker som blir uttrykt i ord og handlinger (forståelse av 1 </a:t>
            </a:r>
            <a:r>
              <a:rPr lang="nb-NO" dirty="0" err="1"/>
              <a:t>Joh</a:t>
            </a:r>
            <a:r>
              <a:rPr lang="nb-NO" dirty="0"/>
              <a:t> 4:7)</a:t>
            </a:r>
          </a:p>
          <a:p>
            <a:pPr lvl="1"/>
            <a:r>
              <a:rPr lang="nb-NO" b="1" dirty="0"/>
              <a:t>Tålmodigheten</a:t>
            </a:r>
            <a:r>
              <a:rPr lang="nb-NO" dirty="0"/>
              <a:t>: Evne til å tåle motgang, skuffelser og nederlag, og evne til å være tilfreds til tross for at planer og drømmer ikke gikk etter planen. Tillit til å Rom 8:28 er sant.</a:t>
            </a:r>
          </a:p>
        </p:txBody>
      </p:sp>
    </p:spTree>
    <p:extLst>
      <p:ext uri="{BB962C8B-B14F-4D97-AF65-F5344CB8AC3E}">
        <p14:creationId xmlns:p14="http://schemas.microsoft.com/office/powerpoint/2010/main" val="42527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Instrukser for eldre kvinner (2:3)</a:t>
            </a:r>
          </a:p>
        </p:txBody>
      </p:sp>
      <p:sp>
        <p:nvSpPr>
          <p:cNvPr id="3" name="Plassholder for innhold 2"/>
          <p:cNvSpPr>
            <a:spLocks noGrp="1"/>
          </p:cNvSpPr>
          <p:nvPr>
            <p:ph idx="1"/>
          </p:nvPr>
        </p:nvSpPr>
        <p:spPr>
          <a:xfrm>
            <a:off x="1093611" y="2477909"/>
            <a:ext cx="10004777" cy="3493912"/>
          </a:xfrm>
        </p:spPr>
        <p:txBody>
          <a:bodyPr>
            <a:normAutofit lnSpcReduction="10000"/>
          </a:bodyPr>
          <a:lstStyle/>
          <a:p>
            <a:r>
              <a:rPr lang="nb-NO" dirty="0"/>
              <a:t>Eldre kvinner – Fra ca. 55-60 år og oppover.</a:t>
            </a:r>
          </a:p>
          <a:p>
            <a:r>
              <a:rPr lang="nb-NO" b="1" dirty="0"/>
              <a:t>Opptre sømmelig </a:t>
            </a:r>
            <a:r>
              <a:rPr lang="nb-NO" dirty="0"/>
              <a:t>(</a:t>
            </a:r>
            <a:r>
              <a:rPr lang="el-GR" dirty="0"/>
              <a:t>ἱεροπρεπής</a:t>
            </a:r>
            <a:r>
              <a:rPr lang="nb-NO" dirty="0"/>
              <a:t>): Indikerer atferd som er «prestelig», dvs. oppførsel som er passende for et hellig menneske (Anna - eks. i Luk 2:37-38)</a:t>
            </a:r>
          </a:p>
          <a:p>
            <a:r>
              <a:rPr lang="nb-NO" b="1" dirty="0"/>
              <a:t>Ikke fare med sladder </a:t>
            </a:r>
            <a:r>
              <a:rPr lang="nb-NO" dirty="0"/>
              <a:t>(</a:t>
            </a:r>
            <a:r>
              <a:rPr lang="el-GR" dirty="0"/>
              <a:t>διάβολος</a:t>
            </a:r>
            <a:r>
              <a:rPr lang="nb-NO" dirty="0"/>
              <a:t>): Ikke spre løgner/rykter om andre.</a:t>
            </a:r>
          </a:p>
          <a:p>
            <a:r>
              <a:rPr lang="nb-NO" b="1" dirty="0"/>
              <a:t>Ikke være henfalne til mye drikk</a:t>
            </a:r>
            <a:r>
              <a:rPr lang="nb-NO" dirty="0"/>
              <a:t>: Ikke bruke alkohol som et middel for å unnslippe virkeligheten.</a:t>
            </a:r>
          </a:p>
          <a:p>
            <a:r>
              <a:rPr lang="nb-NO" b="1" dirty="0"/>
              <a:t>Være lærere i det gode</a:t>
            </a:r>
            <a:r>
              <a:rPr lang="nb-NO" dirty="0"/>
              <a:t>: Eldre kvinner har et spesielt ansvar for å lære opp (disippelgjøre) yngre kvinner.</a:t>
            </a:r>
          </a:p>
        </p:txBody>
      </p:sp>
    </p:spTree>
    <p:extLst>
      <p:ext uri="{BB962C8B-B14F-4D97-AF65-F5344CB8AC3E}">
        <p14:creationId xmlns:p14="http://schemas.microsoft.com/office/powerpoint/2010/main" val="17510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2545</TotalTime>
  <Words>1227</Words>
  <Application>Microsoft Office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Garamond</vt:lpstr>
      <vt:lpstr>Wingdings</vt:lpstr>
      <vt:lpstr>Organic</vt:lpstr>
      <vt:lpstr>Paulus’ brev til Titus</vt:lpstr>
      <vt:lpstr>Hvem var Titus</vt:lpstr>
      <vt:lpstr>Foranledningen til Titus’ brev –  Paulus’ fjerde misjonsreise</vt:lpstr>
      <vt:lpstr>Budskapet i Titus’ brev –  Evangelisering gjennom menigheten!</vt:lpstr>
      <vt:lpstr>Struktur i Titus’ brev</vt:lpstr>
      <vt:lpstr>Den sunne lære (2:1)</vt:lpstr>
      <vt:lpstr>Instrukser for eldre menn (2:2)</vt:lpstr>
      <vt:lpstr>Instrukser for eldre menn (2:2)</vt:lpstr>
      <vt:lpstr>Instrukser for eldre kvinner (2:3)</vt:lpstr>
      <vt:lpstr>Instrukser for yngre kvinner (2:4-5)</vt:lpstr>
      <vt:lpstr>Instrukser for yngre kvinner (2:4-5)</vt:lpstr>
      <vt:lpstr>Instrukser for yngre menn (2:6-8)</vt:lpstr>
      <vt:lpstr>Instrukser for yngre menn (2:6-8)</vt:lpstr>
      <vt:lpstr>Instrukser for arbeidstakere (2:9-10)</vt:lpstr>
      <vt:lpstr>Evangeliets drivkraft (2:11-15)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Tusenårsriket, Himmel og Helvete</dc:title>
  <dc:creator>Erlend Hardang</dc:creator>
  <cp:lastModifiedBy>David A. Sjøen</cp:lastModifiedBy>
  <cp:revision>148</cp:revision>
  <dcterms:created xsi:type="dcterms:W3CDTF">2017-05-22T19:20:46Z</dcterms:created>
  <dcterms:modified xsi:type="dcterms:W3CDTF">2017-09-10T20:41:42Z</dcterms:modified>
</cp:coreProperties>
</file>